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09" r:id="rId2"/>
    <p:sldId id="345" r:id="rId3"/>
    <p:sldId id="343" r:id="rId4"/>
    <p:sldId id="344" r:id="rId5"/>
    <p:sldId id="337" r:id="rId6"/>
    <p:sldId id="339" r:id="rId7"/>
    <p:sldId id="341" r:id="rId8"/>
    <p:sldId id="342" r:id="rId9"/>
    <p:sldId id="338" r:id="rId10"/>
    <p:sldId id="316" r:id="rId11"/>
    <p:sldId id="311" r:id="rId12"/>
    <p:sldId id="317" r:id="rId13"/>
    <p:sldId id="327" r:id="rId14"/>
    <p:sldId id="318" r:id="rId15"/>
    <p:sldId id="326" r:id="rId16"/>
    <p:sldId id="319" r:id="rId17"/>
    <p:sldId id="328" r:id="rId18"/>
    <p:sldId id="321" r:id="rId19"/>
    <p:sldId id="336" r:id="rId20"/>
    <p:sldId id="329" r:id="rId21"/>
    <p:sldId id="315" r:id="rId22"/>
  </p:sldIdLst>
  <p:sldSz cx="12192000" cy="6858000"/>
  <p:notesSz cx="6794500" cy="9918700"/>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1B"/>
    <a:srgbClr val="5B6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6233"/>
    <p:restoredTop sz="63276" autoAdjust="0"/>
  </p:normalViewPr>
  <p:slideViewPr>
    <p:cSldViewPr snapToGrid="0" snapToObjects="1">
      <p:cViewPr varScale="1">
        <p:scale>
          <a:sx n="107" d="100"/>
          <a:sy n="107" d="100"/>
        </p:scale>
        <p:origin x="2872" y="176"/>
      </p:cViewPr>
      <p:guideLst>
        <p:guide orient="horz" pos="2160"/>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91" d="100"/>
          <a:sy n="91" d="100"/>
        </p:scale>
        <p:origin x="2814" y="-6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3" cy="497657"/>
          </a:xfrm>
          <a:prstGeom prst="rect">
            <a:avLst/>
          </a:prstGeom>
        </p:spPr>
        <p:txBody>
          <a:bodyPr vert="horz" lIns="92958" tIns="46479" rIns="92958" bIns="46479" rtlCol="0"/>
          <a:lstStyle>
            <a:lvl1pPr algn="l" eaLnBrk="1" fontAlgn="auto" hangingPunct="1">
              <a:spcBef>
                <a:spcPts val="0"/>
              </a:spcBef>
              <a:spcAft>
                <a:spcPts val="0"/>
              </a:spcAft>
              <a:defRPr sz="1200" smtClean="0">
                <a:latin typeface="+mn-lt"/>
              </a:defRPr>
            </a:lvl1pPr>
          </a:lstStyle>
          <a:p>
            <a:pPr>
              <a:defRPr/>
            </a:pPr>
            <a:endParaRPr lang="de-DE" dirty="0"/>
          </a:p>
        </p:txBody>
      </p:sp>
      <p:sp>
        <p:nvSpPr>
          <p:cNvPr id="3" name="Datumsplatzhalter 2"/>
          <p:cNvSpPr>
            <a:spLocks noGrp="1"/>
          </p:cNvSpPr>
          <p:nvPr>
            <p:ph type="dt" sz="quarter" idx="1"/>
          </p:nvPr>
        </p:nvSpPr>
        <p:spPr>
          <a:xfrm>
            <a:off x="3848645" y="1"/>
            <a:ext cx="2944283" cy="497657"/>
          </a:xfrm>
          <a:prstGeom prst="rect">
            <a:avLst/>
          </a:prstGeom>
        </p:spPr>
        <p:txBody>
          <a:bodyPr vert="horz" lIns="92958" tIns="46479" rIns="92958" bIns="46479" rtlCol="0"/>
          <a:lstStyle>
            <a:lvl1pPr algn="r" eaLnBrk="1" fontAlgn="auto" hangingPunct="1">
              <a:spcBef>
                <a:spcPts val="0"/>
              </a:spcBef>
              <a:spcAft>
                <a:spcPts val="0"/>
              </a:spcAft>
              <a:defRPr sz="1200" smtClean="0">
                <a:latin typeface="+mn-lt"/>
              </a:defRPr>
            </a:lvl1pPr>
          </a:lstStyle>
          <a:p>
            <a:pPr>
              <a:defRPr/>
            </a:pPr>
            <a:fld id="{E28F2AF5-E9F2-6344-9C0A-20573A973D44}" type="datetimeFigureOut">
              <a:rPr lang="de-DE"/>
              <a:pPr>
                <a:defRPr/>
              </a:pPr>
              <a:t>04.04.2019</a:t>
            </a:fld>
            <a:endParaRPr lang="de-DE" dirty="0"/>
          </a:p>
        </p:txBody>
      </p:sp>
      <p:sp>
        <p:nvSpPr>
          <p:cNvPr id="4" name="Fußzeilenplatzhalter 3"/>
          <p:cNvSpPr>
            <a:spLocks noGrp="1"/>
          </p:cNvSpPr>
          <p:nvPr>
            <p:ph type="ftr" sz="quarter" idx="2"/>
          </p:nvPr>
        </p:nvSpPr>
        <p:spPr>
          <a:xfrm>
            <a:off x="0" y="9421044"/>
            <a:ext cx="2944283" cy="497656"/>
          </a:xfrm>
          <a:prstGeom prst="rect">
            <a:avLst/>
          </a:prstGeom>
        </p:spPr>
        <p:txBody>
          <a:bodyPr vert="horz" lIns="92958" tIns="46479" rIns="92958" bIns="46479" rtlCol="0" anchor="b"/>
          <a:lstStyle>
            <a:lvl1pPr algn="l" eaLnBrk="1" fontAlgn="auto" hangingPunct="1">
              <a:spcBef>
                <a:spcPts val="0"/>
              </a:spcBef>
              <a:spcAft>
                <a:spcPts val="0"/>
              </a:spcAft>
              <a:defRPr sz="1200" smtClean="0">
                <a:latin typeface="+mn-lt"/>
              </a:defRPr>
            </a:lvl1pPr>
          </a:lstStyle>
          <a:p>
            <a:pPr>
              <a:defRPr/>
            </a:pPr>
            <a:endParaRPr lang="de-DE" dirty="0"/>
          </a:p>
        </p:txBody>
      </p:sp>
      <p:sp>
        <p:nvSpPr>
          <p:cNvPr id="5" name="Foliennummernplatzhalter 4"/>
          <p:cNvSpPr>
            <a:spLocks noGrp="1"/>
          </p:cNvSpPr>
          <p:nvPr>
            <p:ph type="sldNum" sz="quarter" idx="3"/>
          </p:nvPr>
        </p:nvSpPr>
        <p:spPr>
          <a:xfrm>
            <a:off x="3848645" y="9421044"/>
            <a:ext cx="2944283" cy="497656"/>
          </a:xfrm>
          <a:prstGeom prst="rect">
            <a:avLst/>
          </a:prstGeom>
        </p:spPr>
        <p:txBody>
          <a:bodyPr vert="horz" lIns="92958" tIns="46479" rIns="92958" bIns="46479" rtlCol="0" anchor="b"/>
          <a:lstStyle>
            <a:lvl1pPr algn="r" eaLnBrk="1" fontAlgn="auto" hangingPunct="1">
              <a:spcBef>
                <a:spcPts val="0"/>
              </a:spcBef>
              <a:spcAft>
                <a:spcPts val="0"/>
              </a:spcAft>
              <a:defRPr sz="1200" smtClean="0">
                <a:latin typeface="+mn-lt"/>
              </a:defRPr>
            </a:lvl1pPr>
          </a:lstStyle>
          <a:p>
            <a:pPr>
              <a:defRPr/>
            </a:pPr>
            <a:fld id="{3D346395-37B1-494B-9509-5FD75814D95A}" type="slidenum">
              <a:rPr lang="de-DE"/>
              <a:pPr>
                <a:defRPr/>
              </a:pPr>
              <a:t>‹Nr.›</a:t>
            </a:fld>
            <a:endParaRPr lang="de-DE" dirty="0"/>
          </a:p>
        </p:txBody>
      </p:sp>
    </p:spTree>
    <p:extLst>
      <p:ext uri="{BB962C8B-B14F-4D97-AF65-F5344CB8AC3E}">
        <p14:creationId xmlns:p14="http://schemas.microsoft.com/office/powerpoint/2010/main" val="74305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22275" y="497658"/>
            <a:ext cx="5949950" cy="3348037"/>
          </a:xfrm>
          <a:prstGeom prst="rect">
            <a:avLst/>
          </a:prstGeom>
          <a:noFill/>
          <a:ln w="12700">
            <a:solidFill>
              <a:prstClr val="black"/>
            </a:solidFill>
          </a:ln>
        </p:spPr>
        <p:txBody>
          <a:bodyPr vert="horz" lIns="92958" tIns="46479" rIns="92958" bIns="46479" rtlCol="0" anchor="ctr"/>
          <a:lstStyle/>
          <a:p>
            <a:pPr lvl="0"/>
            <a:endParaRPr lang="de-DE" noProof="0" dirty="0"/>
          </a:p>
        </p:txBody>
      </p:sp>
      <p:sp>
        <p:nvSpPr>
          <p:cNvPr id="5" name="Notizenplatzhalter 4"/>
          <p:cNvSpPr>
            <a:spLocks noGrp="1"/>
          </p:cNvSpPr>
          <p:nvPr>
            <p:ph type="body" sz="quarter" idx="3"/>
          </p:nvPr>
        </p:nvSpPr>
        <p:spPr>
          <a:xfrm>
            <a:off x="422275" y="4070194"/>
            <a:ext cx="5949950" cy="5492906"/>
          </a:xfrm>
          <a:prstGeom prst="rect">
            <a:avLst/>
          </a:prstGeom>
        </p:spPr>
        <p:txBody>
          <a:bodyPr vert="horz" lIns="0" tIns="0" rIns="0" bIns="0" rtlCol="0"/>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7" name="Foliennummernplatzhalter 6"/>
          <p:cNvSpPr>
            <a:spLocks noGrp="1"/>
          </p:cNvSpPr>
          <p:nvPr>
            <p:ph type="sldNum" sz="quarter" idx="5"/>
          </p:nvPr>
        </p:nvSpPr>
        <p:spPr>
          <a:xfrm>
            <a:off x="3733800" y="9563100"/>
            <a:ext cx="2638425" cy="355600"/>
          </a:xfrm>
          <a:prstGeom prst="rect">
            <a:avLst/>
          </a:prstGeom>
        </p:spPr>
        <p:txBody>
          <a:bodyPr vert="horz" lIns="0" tIns="0" rIns="0" bIns="0" rtlCol="0" anchor="ctr" anchorCtr="0"/>
          <a:lstStyle>
            <a:lvl1pPr algn="r" eaLnBrk="1" fontAlgn="auto" hangingPunct="1">
              <a:spcBef>
                <a:spcPts val="0"/>
              </a:spcBef>
              <a:spcAft>
                <a:spcPts val="0"/>
              </a:spcAft>
              <a:defRPr sz="1000" baseline="0" smtClean="0">
                <a:latin typeface="Arial" panose="020B0604020202020204" pitchFamily="34" charset="0"/>
                <a:cs typeface="Arial" panose="020B0604020202020204" pitchFamily="34" charset="0"/>
              </a:defRPr>
            </a:lvl1pPr>
          </a:lstStyle>
          <a:p>
            <a:pPr>
              <a:defRPr/>
            </a:pPr>
            <a:fld id="{F92F7737-5020-6942-B12B-AD20CBFBF930}" type="slidenum">
              <a:rPr lang="de-DE" smtClean="0"/>
              <a:pPr>
                <a:defRPr/>
              </a:pPr>
              <a:t>‹Nr.›</a:t>
            </a:fld>
            <a:endParaRPr lang="de-DE" dirty="0"/>
          </a:p>
        </p:txBody>
      </p:sp>
      <p:sp>
        <p:nvSpPr>
          <p:cNvPr id="8" name="Textfeld 7">
            <a:extLst>
              <a:ext uri="{FF2B5EF4-FFF2-40B4-BE49-F238E27FC236}">
                <a16:creationId xmlns:a16="http://schemas.microsoft.com/office/drawing/2014/main" id="{A884C011-53FA-5047-B51E-B85427272314}"/>
              </a:ext>
            </a:extLst>
          </p:cNvPr>
          <p:cNvSpPr txBox="1"/>
          <p:nvPr/>
        </p:nvSpPr>
        <p:spPr>
          <a:xfrm>
            <a:off x="422275" y="154576"/>
            <a:ext cx="1889125" cy="153888"/>
          </a:xfrm>
          <a:prstGeom prst="rect">
            <a:avLst/>
          </a:prstGeom>
          <a:noFill/>
        </p:spPr>
        <p:txBody>
          <a:bodyPr wrap="square" lIns="0" tIns="0" rIns="0" bIns="0" rtlCol="0">
            <a:spAutoFit/>
          </a:bodyPr>
          <a:lstStyle/>
          <a:p>
            <a:r>
              <a:rPr lang="de-DE" sz="1000" dirty="0"/>
              <a:t>Version 4</a:t>
            </a:r>
          </a:p>
        </p:txBody>
      </p:sp>
      <p:sp>
        <p:nvSpPr>
          <p:cNvPr id="9" name="Textfeld 8">
            <a:extLst>
              <a:ext uri="{FF2B5EF4-FFF2-40B4-BE49-F238E27FC236}">
                <a16:creationId xmlns:a16="http://schemas.microsoft.com/office/drawing/2014/main" id="{53A657A9-B5C9-8042-9EE3-449F0EADFF48}"/>
              </a:ext>
            </a:extLst>
          </p:cNvPr>
          <p:cNvSpPr txBox="1"/>
          <p:nvPr/>
        </p:nvSpPr>
        <p:spPr>
          <a:xfrm>
            <a:off x="4483100" y="154576"/>
            <a:ext cx="1889125" cy="153888"/>
          </a:xfrm>
          <a:prstGeom prst="rect">
            <a:avLst/>
          </a:prstGeom>
          <a:noFill/>
        </p:spPr>
        <p:txBody>
          <a:bodyPr wrap="square" lIns="0" tIns="0" rIns="0" bIns="0" rtlCol="0">
            <a:spAutoFit/>
          </a:bodyPr>
          <a:lstStyle/>
          <a:p>
            <a:pPr algn="r"/>
            <a:r>
              <a:rPr lang="de-DE" sz="1000" dirty="0"/>
              <a:t>26. Februar 2019</a:t>
            </a:r>
          </a:p>
        </p:txBody>
      </p:sp>
    </p:spTree>
    <p:extLst>
      <p:ext uri="{BB962C8B-B14F-4D97-AF65-F5344CB8AC3E}">
        <p14:creationId xmlns:p14="http://schemas.microsoft.com/office/powerpoint/2010/main" val="2723218913"/>
      </p:ext>
    </p:extLst>
  </p:cSld>
  <p:clrMap bg1="lt1" tx1="dk1" bg2="lt2" tx2="dk2" accent1="accent1" accent2="accent2" accent3="accent3" accent4="accent4" accent5="accent5" accent6="accent6" hlink="hlink" folHlink="folHlink"/>
  <p:notesStyle>
    <a:lvl1pPr marL="171450" indent="-171450" algn="l" rtl="0" fontAlgn="base">
      <a:spcBef>
        <a:spcPts val="1000"/>
      </a:spcBef>
      <a:spcAft>
        <a:spcPct val="0"/>
      </a:spcAft>
      <a:buClr>
        <a:srgbClr val="E3001B"/>
      </a:buClr>
      <a:buFont typeface="Symbol"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60363" indent="-174625" algn="l" rtl="0" fontAlgn="base">
      <a:spcBef>
        <a:spcPts val="1000"/>
      </a:spcBef>
      <a:spcAft>
        <a:spcPct val="0"/>
      </a:spcAft>
      <a:buClr>
        <a:srgbClr val="E3001B"/>
      </a:buClr>
      <a:buFont typeface="Symbol" pitchFamily="2" charset="2"/>
      <a:buChar char="-"/>
      <a:tabLst/>
      <a:defRPr sz="1200" kern="1200">
        <a:solidFill>
          <a:schemeClr val="tx1"/>
        </a:solidFill>
        <a:latin typeface="Arial" panose="020B0604020202020204" pitchFamily="34" charset="0"/>
        <a:ea typeface="+mn-ea"/>
        <a:cs typeface="Arial" panose="020B0604020202020204" pitchFamily="34" charset="0"/>
      </a:defRPr>
    </a:lvl2pPr>
    <a:lvl3pPr marL="534988" indent="-161925" algn="l" rtl="0" fontAlgn="base">
      <a:spcBef>
        <a:spcPts val="1000"/>
      </a:spcBef>
      <a:spcAft>
        <a:spcPct val="0"/>
      </a:spcAft>
      <a:buClr>
        <a:srgbClr val="E3001B"/>
      </a:buClr>
      <a:buFont typeface="Symbol" pitchFamily="2" charset="2"/>
      <a:buChar char="-"/>
      <a:tabLst/>
      <a:defRPr sz="1200" kern="1200">
        <a:solidFill>
          <a:schemeClr val="tx1"/>
        </a:solidFill>
        <a:latin typeface="Arial" panose="020B0604020202020204" pitchFamily="34" charset="0"/>
        <a:ea typeface="+mn-ea"/>
        <a:cs typeface="Arial" panose="020B0604020202020204" pitchFamily="34" charset="0"/>
      </a:defRPr>
    </a:lvl3pPr>
    <a:lvl4pPr marL="720725" indent="-149225" algn="l" rtl="0" fontAlgn="base">
      <a:spcBef>
        <a:spcPts val="1000"/>
      </a:spcBef>
      <a:spcAft>
        <a:spcPct val="0"/>
      </a:spcAft>
      <a:buClr>
        <a:srgbClr val="E3001B"/>
      </a:buClr>
      <a:buFont typeface="Symbol"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895350" indent="-174625" algn="l" rtl="0" fontAlgn="base">
      <a:spcBef>
        <a:spcPts val="1000"/>
      </a:spcBef>
      <a:spcAft>
        <a:spcPct val="0"/>
      </a:spcAft>
      <a:buClr>
        <a:srgbClr val="E3001B"/>
      </a:buClr>
      <a:buFont typeface="Symbol" pitchFamily="2"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dirty="0">
                <a:solidFill>
                  <a:schemeClr val="tx1"/>
                </a:solidFill>
              </a:rPr>
              <a:t>Unrecht,</a:t>
            </a:r>
            <a:r>
              <a:rPr lang="de-CH" baseline="0" dirty="0">
                <a:solidFill>
                  <a:schemeClr val="tx1"/>
                </a:solidFill>
              </a:rPr>
              <a:t> freiheitsfeindlich, nutzlos, gefährlich, antischweizerisch. Fünf Gründe – und jeder für sich alleine ist Anlass genug für ein kräftiges NEIN am 19. Mai. </a:t>
            </a:r>
            <a:endParaRPr lang="de-CH" dirty="0">
              <a:solidFill>
                <a:schemeClr val="tx1"/>
              </a:solidFill>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a:t>
            </a:fld>
            <a:endParaRPr lang="de-DE" dirty="0"/>
          </a:p>
        </p:txBody>
      </p:sp>
    </p:spTree>
    <p:extLst>
      <p:ext uri="{BB962C8B-B14F-4D97-AF65-F5344CB8AC3E}">
        <p14:creationId xmlns:p14="http://schemas.microsoft.com/office/powerpoint/2010/main" val="131928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sz="2000" dirty="0">
                <a:solidFill>
                  <a:schemeClr val="tx1"/>
                </a:solidFill>
              </a:rPr>
              <a:t>UNRECHT</a:t>
            </a: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10</a:t>
            </a:fld>
            <a:endParaRPr lang="de-DE" dirty="0"/>
          </a:p>
        </p:txBody>
      </p:sp>
    </p:spTree>
    <p:extLst>
      <p:ext uri="{BB962C8B-B14F-4D97-AF65-F5344CB8AC3E}">
        <p14:creationId xmlns:p14="http://schemas.microsoft.com/office/powerpoint/2010/main" val="407857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228600" indent="-228600">
              <a:buFont typeface="+mj-lt"/>
              <a:buAutoNum type="arabicPeriod"/>
            </a:pPr>
            <a:r>
              <a:rPr lang="de-CH" noProof="0" dirty="0">
                <a:solidFill>
                  <a:schemeClr val="tx1"/>
                </a:solidFill>
              </a:rPr>
              <a:t>Die</a:t>
            </a:r>
            <a:r>
              <a:rPr lang="de-CH" baseline="0" noProof="0" dirty="0">
                <a:solidFill>
                  <a:schemeClr val="tx1"/>
                </a:solidFill>
              </a:rPr>
              <a:t> Übernahme der Richtlinie ist </a:t>
            </a:r>
            <a:r>
              <a:rPr lang="de-CH" noProof="0" dirty="0">
                <a:solidFill>
                  <a:schemeClr val="tx1"/>
                </a:solidFill>
              </a:rPr>
              <a:t>verfassungswidrig. Legitimiert werden die Gesetzesverschärfungen nämlich mit einer Serie von islamistischen Terrorattentaten, bei denen keine einzige Legalwaffe benutzt wurde. Legalwaffenverbote erzielen offensichtlich null Wirkung zur Eindämmung von Illegalwaffenterror</a:t>
            </a:r>
            <a:r>
              <a:rPr lang="de-CH" baseline="0" noProof="0" dirty="0">
                <a:solidFill>
                  <a:schemeClr val="tx1"/>
                </a:solidFill>
              </a:rPr>
              <a:t> (und Lastwagen-, Sprengstoff- und Messerterror…)</a:t>
            </a:r>
            <a:r>
              <a:rPr lang="de-CH" noProof="0" dirty="0">
                <a:solidFill>
                  <a:schemeClr val="tx1"/>
                </a:solidFill>
              </a:rPr>
              <a:t>. Die Gesetzesverschärfungen sind deshalb ungeeignet und damit nicht verhältnismässig. Aus diesem Grund verletzen sie Artikel 5, Absatz 2 der Bundesverfassung (Verhältnismässigkeitsgebot für staatliches Handeln)</a:t>
            </a:r>
          </a:p>
          <a:p>
            <a:pPr marL="228600" indent="-228600">
              <a:buFont typeface="+mj-lt"/>
              <a:buAutoNum type="arabicPeriod"/>
            </a:pPr>
            <a:r>
              <a:rPr lang="de-CH" noProof="0" dirty="0">
                <a:solidFill>
                  <a:schemeClr val="tx1"/>
                </a:solidFill>
              </a:rPr>
              <a:t>Sie widerspricht dem </a:t>
            </a:r>
            <a:r>
              <a:rPr lang="de-CH" baseline="0" noProof="0" dirty="0">
                <a:solidFill>
                  <a:schemeClr val="tx1"/>
                </a:solidFill>
              </a:rPr>
              <a:t>Volkswillen</a:t>
            </a:r>
            <a:r>
              <a:rPr lang="de-CH" noProof="0" dirty="0">
                <a:solidFill>
                  <a:schemeClr val="tx1"/>
                </a:solidFill>
              </a:rPr>
              <a:t>. Die jetzt beschlossenen Verschärfungen sind praktisch deckungsgleich mit den Forderungen der vom Volk 2011 abgelehnten SP-Entwaffnungsinitiative (und gehen teils sogar noch weiter!) </a:t>
            </a:r>
            <a:r>
              <a:rPr lang="de-CH" i="1" noProof="0" dirty="0">
                <a:solidFill>
                  <a:schemeClr val="tx1"/>
                </a:solidFill>
              </a:rPr>
              <a:t>Für</a:t>
            </a:r>
            <a:r>
              <a:rPr lang="de-CH" i="1" baseline="0" noProof="0" dirty="0">
                <a:solidFill>
                  <a:schemeClr val="tx1"/>
                </a:solidFill>
              </a:rPr>
              <a:t> einen detaillierten Vergleich, vgl.</a:t>
            </a:r>
            <a:r>
              <a:rPr lang="de-CH" i="1" noProof="0" dirty="0">
                <a:solidFill>
                  <a:schemeClr val="tx1"/>
                </a:solidFill>
              </a:rPr>
              <a:t>:</a:t>
            </a:r>
            <a:r>
              <a:rPr lang="de-CH" noProof="0" dirty="0">
                <a:solidFill>
                  <a:schemeClr val="tx1"/>
                </a:solidFill>
              </a:rPr>
              <a:t> https://eu-diktat-nein.ch/aufruf-des-igs-praesidenten-luca-filippini-an-die-delegierten-der-cvp-schweiz/</a:t>
            </a:r>
          </a:p>
          <a:p>
            <a:pPr marL="228600" indent="-228600">
              <a:buFont typeface="+mj-lt"/>
              <a:buAutoNum type="arabicPeriod"/>
            </a:pPr>
            <a:r>
              <a:rPr lang="de-CH" noProof="0" dirty="0">
                <a:solidFill>
                  <a:schemeClr val="tx1"/>
                </a:solidFill>
              </a:rPr>
              <a:t>Im</a:t>
            </a:r>
            <a:r>
              <a:rPr lang="de-CH" baseline="0" noProof="0" dirty="0">
                <a:solidFill>
                  <a:schemeClr val="tx1"/>
                </a:solidFill>
              </a:rPr>
              <a:t> Abstimmungsbüchlein zum Urnengang über den Schengen-Beitritt hat der Bundesrat 2005 schwarz auf weiss versichert, </a:t>
            </a:r>
            <a:r>
              <a:rPr lang="de-CH" b="1" baseline="0" noProof="0" dirty="0">
                <a:solidFill>
                  <a:schemeClr val="tx1"/>
                </a:solidFill>
              </a:rPr>
              <a:t>es</a:t>
            </a:r>
            <a:r>
              <a:rPr lang="de-CH" baseline="0" noProof="0" dirty="0">
                <a:solidFill>
                  <a:schemeClr val="tx1"/>
                </a:solidFill>
              </a:rPr>
              <a:t> </a:t>
            </a:r>
            <a:r>
              <a:rPr lang="de-CH" b="1" baseline="0" noProof="0" dirty="0">
                <a:solidFill>
                  <a:schemeClr val="tx1"/>
                </a:solidFill>
              </a:rPr>
              <a:t>werde wegen der Schengen-Assoziierung a) zu keinen einschneidenden Beschränkungen </a:t>
            </a:r>
            <a:r>
              <a:rPr lang="de-CH" b="1" i="0" baseline="0" noProof="0" dirty="0">
                <a:solidFill>
                  <a:schemeClr val="tx1"/>
                </a:solidFill>
              </a:rPr>
              <a:t>des Waffenrechts und b) zu keiner Einführung der Bedürfnisnachweispflicht für den Erwerb von Feuerwaffen kommen. </a:t>
            </a:r>
            <a:r>
              <a:rPr lang="de-CH" b="0" i="0" baseline="0" noProof="0" dirty="0">
                <a:solidFill>
                  <a:schemeClr val="tx1"/>
                </a:solidFill>
              </a:rPr>
              <a:t>Jetzt soll das Recht auf Waffenbesitz abgeschafft und die Bedürfnisnachweispflicht kommen (die Schiesspflicht ist nichts anders als die Pflicht zum Nachweis des Bedürfnisses für die Waffe zum Zwecke des Schiessens)</a:t>
            </a:r>
          </a:p>
          <a:p>
            <a:pPr marL="228600" indent="-228600">
              <a:buFont typeface="+mj-lt"/>
              <a:buAutoNum type="arabicPeriod"/>
            </a:pPr>
            <a:r>
              <a:rPr lang="de-CH" b="0" i="0" baseline="0" noProof="0" dirty="0">
                <a:solidFill>
                  <a:schemeClr val="tx1"/>
                </a:solidFill>
              </a:rPr>
              <a:t>Gelten Verfassung, Volkswille und die Versprechen des Bundesrates, oder gelten sie nicht? Was gegen die Verfassung, gegen den Willen des Souveräns und gegen schriftliche Versprechen des Bundesrates geht, darf in einem Rechtsstaat nicht zum Gesetz werden!</a:t>
            </a:r>
            <a:endParaRPr lang="de-CH" noProof="0" dirty="0">
              <a:solidFill>
                <a:schemeClr val="tx1"/>
              </a:solidFill>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11</a:t>
            </a:fld>
            <a:endParaRPr lang="de-DE" dirty="0"/>
          </a:p>
        </p:txBody>
      </p:sp>
    </p:spTree>
    <p:extLst>
      <p:ext uri="{BB962C8B-B14F-4D97-AF65-F5344CB8AC3E}">
        <p14:creationId xmlns:p14="http://schemas.microsoft.com/office/powerpoint/2010/main" val="26955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sz="2000" dirty="0">
                <a:solidFill>
                  <a:schemeClr val="tx1"/>
                </a:solidFill>
              </a:rPr>
              <a:t>FREIHEITSFEINDLICH</a:t>
            </a: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12</a:t>
            </a:fld>
            <a:endParaRPr lang="de-DE" dirty="0"/>
          </a:p>
        </p:txBody>
      </p:sp>
    </p:spTree>
    <p:extLst>
      <p:ext uri="{BB962C8B-B14F-4D97-AF65-F5344CB8AC3E}">
        <p14:creationId xmlns:p14="http://schemas.microsoft.com/office/powerpoint/2010/main" val="86357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r>
              <a:rPr lang="de-CH" baseline="0" dirty="0">
                <a:solidFill>
                  <a:schemeClr val="tx1"/>
                </a:solidFill>
              </a:rPr>
              <a:t>Im von FDP, CVP, SP und economiesuisse aus offensichtlichen Gründen nie erwähnten</a:t>
            </a:r>
            <a:r>
              <a:rPr lang="de-CH" dirty="0">
                <a:solidFill>
                  <a:schemeClr val="tx1"/>
                </a:solidFill>
              </a:rPr>
              <a:t> Artikel</a:t>
            </a:r>
            <a:r>
              <a:rPr lang="de-CH" baseline="0" dirty="0">
                <a:solidFill>
                  <a:schemeClr val="tx1"/>
                </a:solidFill>
              </a:rPr>
              <a:t> 17 der EU-Waffenrichtlinie gibt sich die EU explizit das Recht, die Richtlinie alle fünf Jahre oder sogar öfters zu verschärfen, falls die Bestimmungen der jeweils aktuellen Waffenrichtlinie zur Eindämmung des Terrors nicht genügen. Kein noch so strenges Waffengesetz wird Verbrechen mit illegalen Waffen – und alle islamistischen Terroranschläge, auf die sich die EU bezieht, wurden mit Illegalwaffen verübt (!) – verhindern, und deswegen sollte sich auch niemand Illusionen darüber machen, wohin die Reise geht. </a:t>
            </a:r>
          </a:p>
          <a:p>
            <a:r>
              <a:rPr lang="de-CH" i="0" baseline="0" dirty="0">
                <a:solidFill>
                  <a:schemeClr val="tx1"/>
                </a:solidFill>
              </a:rPr>
              <a:t>Die nächsten Verschärfungen, die die EU plant, sind ein absolutes Halbautomatenverbot für Private und «Psychotests» für alle, die eine Feuerwaffe besitzen oder besitzen wollen. Diese Verschärfungen wollte die EU bereits mit der aktuellen Richtlinie einführen, aber die Schweiz konnte sie – nach Angaben des Bundesrates (vgl. Botschaft zum Gesetz) – gerade noch davon abbringen. Ob das bei der Verschärfung 2022 und 2027 noch der Fall sein wird oder nicht, kann sich jeder selber ausdenken. </a:t>
            </a:r>
            <a:r>
              <a:rPr lang="de-CH" i="1" baseline="0" dirty="0">
                <a:solidFill>
                  <a:schemeClr val="tx1"/>
                </a:solidFill>
              </a:rPr>
              <a:t>Detaillierte Information: </a:t>
            </a:r>
            <a:r>
              <a:rPr lang="de-CH" baseline="0" dirty="0">
                <a:solidFill>
                  <a:schemeClr val="tx1"/>
                </a:solidFill>
              </a:rPr>
              <a:t>https://eu-diktat-nein.ch/unbescholtene-schuetzen-blutruenstige-terroristen-was-aendert-sich-fuer-wen/</a:t>
            </a:r>
          </a:p>
          <a:p>
            <a:r>
              <a:rPr kumimoji="0" lang="de-CH"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Jeder Schütze ohne Ausnahme, jeder Jäger ohne Ausnahme, jeder Sammler ohne Ausnahme, jeder übrige Waffenbesitzer ohne Ausnahme ist von dieser Richtlinie betroffen. </a:t>
            </a:r>
          </a:p>
          <a:p>
            <a:r>
              <a:rPr lang="de-CH" baseline="0" dirty="0">
                <a:solidFill>
                  <a:schemeClr val="tx1"/>
                </a:solidFill>
              </a:rPr>
              <a:t>Dass die Armeewaffe weiterhin in den Privatbesitz übernommen werden darf, wurde nicht jetzt ausgehandelt. Es ist vielmehr im Schengen-Abkommen von 2004 garantiert. Mit anderen Worten: Das Gerede über einen «Kompromiss» und ein «gutes Verhandlungsergebnis des Bundesrates» ist ein Märchen – oder Schlimmeres.</a:t>
            </a:r>
          </a:p>
          <a:p>
            <a:r>
              <a:rPr lang="de-CH" baseline="0" dirty="0">
                <a:solidFill>
                  <a:schemeClr val="tx1"/>
                </a:solidFill>
              </a:rPr>
              <a:t>Wird die Richtlinie angenommen, werden Sturmgewehre und Pistolen in 3-8 Jahren dem Staat abgegeben werden müssen. Dies bedeutet natürlich auch das Ende des Schiesssportes. </a:t>
            </a:r>
          </a:p>
          <a:p>
            <a:r>
              <a:rPr lang="de-CH" baseline="0" dirty="0">
                <a:solidFill>
                  <a:schemeClr val="tx1"/>
                </a:solidFill>
              </a:rPr>
              <a:t>Wird die Richtlinie angenommen, sind ab sofort mehr als 80% der Schützen im Besitz einer verbotenen Waffe. Und wer eine verbotene Waffe besitzt, muss der Polizei u.a. jederzeit Hausbesuche gewähren. Die Durchführung dieser Hausbesuche dürfen in Uniform besucht werden. Waffenbesitzer erleiden deshalb je nach Wohnsituation und sozialem Umfeld </a:t>
            </a:r>
            <a:r>
              <a:rPr lang="de-CH" baseline="0" dirty="0" err="1">
                <a:solidFill>
                  <a:schemeClr val="tx1"/>
                </a:solidFill>
              </a:rPr>
              <a:t>Reputationssschäden</a:t>
            </a:r>
            <a:r>
              <a:rPr lang="de-CH" baseline="0" dirty="0">
                <a:solidFill>
                  <a:schemeClr val="tx1"/>
                </a:solidFill>
              </a:rPr>
              <a:t>. </a:t>
            </a:r>
          </a:p>
          <a:p>
            <a:r>
              <a:rPr lang="de-CH" baseline="0" dirty="0">
                <a:solidFill>
                  <a:schemeClr val="tx1"/>
                </a:solidFill>
              </a:rPr>
              <a:t>Ein liberales Waffengesetz ist nicht nur dazu da, den Schützen die Ausübung ihres Hobbys zu ermöglichen. Eine Bürgerin ist nur so frei wie das Waffengesetz, dem sie unterliegt. Noch jedes Unrechtsregime der Geschichte hat so ziemlich als erstes das Recht auf freie Meinungsäusserung und das Recht auf privaten Waffenbesitz abgeschafft. Dies, weil verbreiteter Privatwaffenbesitz ein griffiger Schutzmechanismus vor staatlicher Willkür und der Herrschaft des Pöbels ist. Ein bewaffnetes Individuum hat ganz offensichtlich einen besseren Stand gegenüber der Masse als ein unbewaffnetes. Wem ein effizienter Menschenrechts- und Minderheitenschutz wichtig ist, der muss deshalb auch auf dem Recht auf privaten Waffenbesitz bestehen.</a:t>
            </a:r>
          </a:p>
          <a:p>
            <a:r>
              <a:rPr lang="de-CH" baseline="0" dirty="0">
                <a:solidFill>
                  <a:schemeClr val="tx1"/>
                </a:solidFill>
              </a:rPr>
              <a:t>Dass wir in sozial entspannten, stabilen gesellschaftlichen Verhältnissen leben, streitet niemand ab. Aber genauso, wie eine Regierung, an der es nichts zu kritisieren gibt, kein Grund ist, die Zensur zu akzeptieren, dürfen friedliche Zeiten kein Grund sein, das Recht auf privaten Waffenbesitz zu streichen. </a:t>
            </a:r>
            <a:endParaRPr lang="de-CH" dirty="0">
              <a:solidFill>
                <a:schemeClr val="tx1"/>
              </a:solidFill>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13</a:t>
            </a:fld>
            <a:endParaRPr lang="de-DE" dirty="0"/>
          </a:p>
        </p:txBody>
      </p:sp>
    </p:spTree>
    <p:extLst>
      <p:ext uri="{BB962C8B-B14F-4D97-AF65-F5344CB8AC3E}">
        <p14:creationId xmlns:p14="http://schemas.microsoft.com/office/powerpoint/2010/main" val="3492253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sz="2000" dirty="0">
                <a:solidFill>
                  <a:schemeClr val="tx1"/>
                </a:solidFill>
              </a:rPr>
              <a:t>NUTZLOS</a:t>
            </a: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14</a:t>
            </a:fld>
            <a:endParaRPr lang="de-DE" dirty="0"/>
          </a:p>
        </p:txBody>
      </p:sp>
    </p:spTree>
    <p:extLst>
      <p:ext uri="{BB962C8B-B14F-4D97-AF65-F5344CB8AC3E}">
        <p14:creationId xmlns:p14="http://schemas.microsoft.com/office/powerpoint/2010/main" val="317240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a:xfrm>
            <a:off x="422275" y="4070193"/>
            <a:ext cx="5949950" cy="5663353"/>
          </a:xfrm>
        </p:spPr>
        <p:txBody>
          <a:bodyPr/>
          <a:lstStyle/>
          <a:p>
            <a:r>
              <a:rPr lang="de-DE" dirty="0">
                <a:solidFill>
                  <a:schemeClr val="tx1"/>
                </a:solidFill>
              </a:rPr>
              <a:t>2011</a:t>
            </a:r>
            <a:r>
              <a:rPr lang="de-DE" baseline="0" dirty="0">
                <a:solidFill>
                  <a:schemeClr val="tx1"/>
                </a:solidFill>
              </a:rPr>
              <a:t> lehnte die CVP die Entwaffnungsinitiative der SP ab, weil sie «die Falschen treffe»: </a:t>
            </a:r>
            <a:r>
              <a:rPr lang="de-DE" i="1" baseline="0" dirty="0">
                <a:solidFill>
                  <a:schemeClr val="tx1"/>
                </a:solidFill>
              </a:rPr>
              <a:t>Vgl: https://eu-diktat-nein.ch/aufruf-des-igs-praesidenten-luca-filippini-an-die-delegierten-der-cvp-schweiz/ </a:t>
            </a:r>
            <a:r>
              <a:rPr lang="de-DE" i="0" baseline="0" dirty="0">
                <a:solidFill>
                  <a:schemeClr val="tx1"/>
                </a:solidFill>
              </a:rPr>
              <a:t>Die FDP beschloss ebenfalls die Nein-Parole, und zwar, weil sie in dieser Vorlage ein «Staatsdiktat» sah. </a:t>
            </a:r>
            <a:r>
              <a:rPr lang="de-DE" i="1" baseline="0" dirty="0">
                <a:solidFill>
                  <a:schemeClr val="tx1"/>
                </a:solidFill>
              </a:rPr>
              <a:t>Vgl: https://eu-diktat-nein.ch/aufruf-des-igs-praesidenten-luca-filippini-an-die-delegierten-der-fdp-die-liberalen-schweiz/ </a:t>
            </a:r>
            <a:r>
              <a:rPr lang="de-DE" i="0" baseline="0" dirty="0">
                <a:solidFill>
                  <a:schemeClr val="tx1"/>
                </a:solidFill>
              </a:rPr>
              <a:t>Acht Jahre später will die EU Verschärfungen des Waffengesetzes einführen, die noch einschneidender sind als die in jener Initiative geforderten. CVP- und FDP-Fraktionssprecher geben im Nationalrat zu (Verhandlung vom 30. Mai 2018), dass diese Verschärfungen zur Verhinderung von Terror nichts bringen – aber stimmen dem «Staatsdiktat», das «die Falschen trifft», trotzdem zu. Da ist doch etwas ganz Grundsätzliches faul im Staate Schweiz, nicht? Wollen wir eine Politik, die uns vor unnützen Freiheitsbeschränkungen nur schützt, wenn sie für diesen Schutz nirgends mit Widerstand rechnen muss?</a:t>
            </a:r>
            <a:endParaRPr lang="de-DE" i="1" baseline="0" dirty="0">
              <a:solidFill>
                <a:schemeClr val="tx1"/>
              </a:solidFill>
            </a:endParaRPr>
          </a:p>
          <a:p>
            <a:r>
              <a:rPr lang="de-DE" dirty="0">
                <a:solidFill>
                  <a:schemeClr val="tx1"/>
                </a:solidFill>
              </a:rPr>
              <a:t>Nutzlose Gesetzesverschärfungen sind nutzlose Freiheitsbeschränkungen. Nutzlose Freiheitsbeschränkungen sind Willkür. Willkür ist Unrecht. Wollen</a:t>
            </a:r>
            <a:r>
              <a:rPr lang="de-DE" baseline="0" dirty="0">
                <a:solidFill>
                  <a:schemeClr val="tx1"/>
                </a:solidFill>
              </a:rPr>
              <a:t> wir Unrecht?</a:t>
            </a:r>
          </a:p>
          <a:p>
            <a:r>
              <a:rPr lang="de-DE" baseline="0" dirty="0">
                <a:solidFill>
                  <a:schemeClr val="tx1"/>
                </a:solidFill>
              </a:rPr>
              <a:t>Wenn man hunderttausenden unbescholtenen Waffenbesitzern grundlos Verbote und Kosten aufbürden kann, um irgendeinen – angeblichen! – Nutzen für die Allgemeinheit zu erreichen («Den Rauswurf aus Schengen verhindern»), dann kann man «Im Dienste der Allgemeinheit» auch Dieselfahrzeugbesitzer, Abstinenzler, Juden, Homosexuelle, Handwerker, Hundehalter, Atheisten, Tessiner, Rentner, Kurzsichtige und jede andere Minderheit drangsalieren. Auch hier: Es geht um einen Grundsatzentscheid! Sind wir bereit oder sind wir nicht bereit, unsere Mitbürger und Mitbewohner für nichts und wieder nicht in ihrer Freiheit zu beschränken? </a:t>
            </a:r>
          </a:p>
          <a:p>
            <a:r>
              <a:rPr lang="de-DE" baseline="0" dirty="0">
                <a:solidFill>
                  <a:schemeClr val="tx1"/>
                </a:solidFill>
              </a:rPr>
              <a:t>Weil jeder weiss, dass das Gesetz völliger Unsinn ist, wird im Falle eines JA auch jeder wissen, warum so gestimmt haben: aus Angst vor Konsequenzen. Ein solcher Entscheid wird auf internationaler Ebene nicht übersehen werden. Staaten und politische Entitäten, deren Interessen sich nicht (immer) mit denen der Schweiz decken, werden entsprechende Schlüsse ziehen.</a:t>
            </a:r>
            <a:endParaRPr lang="de-CH" dirty="0">
              <a:solidFill>
                <a:schemeClr val="tx1"/>
              </a:solidFill>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15</a:t>
            </a:fld>
            <a:endParaRPr lang="de-DE" dirty="0"/>
          </a:p>
        </p:txBody>
      </p:sp>
    </p:spTree>
    <p:extLst>
      <p:ext uri="{BB962C8B-B14F-4D97-AF65-F5344CB8AC3E}">
        <p14:creationId xmlns:p14="http://schemas.microsoft.com/office/powerpoint/2010/main" val="401749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sz="2000" dirty="0">
                <a:solidFill>
                  <a:schemeClr val="tx1"/>
                </a:solidFill>
              </a:rPr>
              <a:t>GEFÄHRLICH</a:t>
            </a: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16</a:t>
            </a:fld>
            <a:endParaRPr lang="de-DE" dirty="0"/>
          </a:p>
        </p:txBody>
      </p:sp>
    </p:spTree>
    <p:extLst>
      <p:ext uri="{BB962C8B-B14F-4D97-AF65-F5344CB8AC3E}">
        <p14:creationId xmlns:p14="http://schemas.microsoft.com/office/powerpoint/2010/main" val="369124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171450" indent="-171450" defTabSz="929579">
              <a:lnSpc>
                <a:spcPct val="90000"/>
              </a:lnSpc>
              <a:spcBef>
                <a:spcPts val="1017"/>
              </a:spcBef>
              <a:buClr>
                <a:srgbClr val="CE222D"/>
              </a:buClr>
            </a:pPr>
            <a:r>
              <a:rPr lang="de-DE" sz="1200" dirty="0">
                <a:solidFill>
                  <a:schemeClr val="tx1"/>
                </a:solidFill>
                <a:latin typeface="Arial" panose="020B0604020202020204"/>
                <a:cs typeface="+mn-cs"/>
              </a:rPr>
              <a:t>Alle Kantone ausser Basel-Stadt haben in der Vernehmlassung vor einer Bürokratielawine gewarnt, sollte die EU-Richtlinie übernommen werden. Diese Warnungen hat das Parlament in den Wind geschlagen. </a:t>
            </a:r>
            <a:endParaRPr lang="de-CH" sz="1200" dirty="0">
              <a:solidFill>
                <a:schemeClr val="tx1"/>
              </a:solidFill>
            </a:endParaRPr>
          </a:p>
          <a:p>
            <a:r>
              <a:rPr lang="de-CH" sz="1200" dirty="0">
                <a:solidFill>
                  <a:schemeClr val="tx1"/>
                </a:solidFill>
              </a:rPr>
              <a:t>Die</a:t>
            </a:r>
            <a:r>
              <a:rPr lang="de-CH" sz="1200" baseline="0" dirty="0">
                <a:solidFill>
                  <a:schemeClr val="tx1"/>
                </a:solidFill>
              </a:rPr>
              <a:t> Legalwaffenbesitzer sind kein Problem für die Polizei. Jetzt sollen hunderttausende von ihnen regelmässigen Kontrollen etc. unterzogen werden. Eine Riesenaufwand für nichts und wieder nichts, der die Sicherheitskräfte von ihren eigentlichen Aufgaben abhält: Der Bekämpfung von Kriminalität.</a:t>
            </a:r>
            <a:endParaRPr lang="de-CH" sz="1200" dirty="0">
              <a:solidFill>
                <a:schemeClr val="tx1"/>
              </a:solidFill>
            </a:endParaRPr>
          </a:p>
          <a:p>
            <a:r>
              <a:rPr lang="de-CH" sz="1200" dirty="0">
                <a:solidFill>
                  <a:schemeClr val="tx1"/>
                </a:solidFill>
              </a:rPr>
              <a:t>Die Schweiz hat leider eine hohe Einbruchsquote.</a:t>
            </a:r>
            <a:r>
              <a:rPr lang="de-CH" sz="1200" baseline="0" dirty="0">
                <a:solidFill>
                  <a:schemeClr val="tx1"/>
                </a:solidFill>
              </a:rPr>
              <a:t> Dass Leute zuhause überfallen werden, kommt hingegen selten vor. Das liegt ganz klar daran, dass der Privatwaffenbesitz so verbreitet ist. Es gibt Studien, die zeigen: In den USA bevorzugen um die 90% der Einbrecher Häuser, in welchen niemand anwesend ist. In Grossbritannien mit seinem drakonischen Waffengesetz ist es hingegen genau umgekehrt: Über 60% der Einbrecher bevorzugen es, wenn die Bewohner zuhause sind – sie können ihnen dann Brieftaschen und zusätzlichen Schmuck abnehmen.</a:t>
            </a:r>
          </a:p>
          <a:p>
            <a:r>
              <a:rPr lang="de-CH" sz="1200" baseline="0" dirty="0">
                <a:solidFill>
                  <a:schemeClr val="tx1"/>
                </a:solidFill>
              </a:rPr>
              <a:t>Einer unbescholtenen, alleinerziehenden Mutter, die abgelegen wohnt und nachts zwanzig Minuten oder länger auf die Polizei warten muss, das Recht zu nehmen, eine Schusswaffe im Haus zu haben, ist nicht bloss unanständig – es ist von einer geradezu obszönen Verwerflichkeit. </a:t>
            </a:r>
            <a:endParaRPr lang="de-CH"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17</a:t>
            </a:fld>
            <a:endParaRPr lang="de-DE" dirty="0"/>
          </a:p>
        </p:txBody>
      </p:sp>
    </p:spTree>
    <p:extLst>
      <p:ext uri="{BB962C8B-B14F-4D97-AF65-F5344CB8AC3E}">
        <p14:creationId xmlns:p14="http://schemas.microsoft.com/office/powerpoint/2010/main" val="295678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sz="2000" dirty="0">
                <a:solidFill>
                  <a:schemeClr val="tx1"/>
                </a:solidFill>
              </a:rPr>
              <a:t>ANTISCHWEIZERISCH</a:t>
            </a: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18</a:t>
            </a:fld>
            <a:endParaRPr lang="de-DE" dirty="0"/>
          </a:p>
        </p:txBody>
      </p:sp>
    </p:spTree>
    <p:extLst>
      <p:ext uri="{BB962C8B-B14F-4D97-AF65-F5344CB8AC3E}">
        <p14:creationId xmlns:p14="http://schemas.microsoft.com/office/powerpoint/2010/main" val="75599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r>
              <a:rPr lang="de-DE" sz="1200" dirty="0">
                <a:solidFill>
                  <a:schemeClr val="tx1"/>
                </a:solidFill>
              </a:rPr>
              <a:t>Nur autoritäre Staaten kennen die Militärdienstpflicht, verbieten den Bürgern aber gleichzeitig das Recht auf Waffenbesitz. Wer wählt</a:t>
            </a:r>
            <a:r>
              <a:rPr lang="de-DE" sz="1200" baseline="0" dirty="0">
                <a:solidFill>
                  <a:schemeClr val="tx1"/>
                </a:solidFill>
              </a:rPr>
              <a:t> und </a:t>
            </a:r>
            <a:r>
              <a:rPr lang="de-DE" sz="1200" dirty="0">
                <a:solidFill>
                  <a:schemeClr val="tx1"/>
                </a:solidFill>
              </a:rPr>
              <a:t>abstimmt, ist souverän. Es darf nicht sein, dass demokratisch</a:t>
            </a:r>
            <a:r>
              <a:rPr lang="de-DE" sz="1200" baseline="0" dirty="0">
                <a:solidFill>
                  <a:schemeClr val="tx1"/>
                </a:solidFill>
              </a:rPr>
              <a:t> nicht legitimierte </a:t>
            </a:r>
            <a:r>
              <a:rPr lang="de-DE" sz="1200" dirty="0">
                <a:solidFill>
                  <a:schemeClr val="tx1"/>
                </a:solidFill>
              </a:rPr>
              <a:t>Behördenmitglieder einem unbescholtenen Teil des Souveräns den Erwerb oder den Besitz handelsüblicher Feuerwaffen verbieten können. Sieht</a:t>
            </a:r>
            <a:r>
              <a:rPr lang="de-DE" sz="1200" baseline="0" dirty="0">
                <a:solidFill>
                  <a:schemeClr val="tx1"/>
                </a:solidFill>
              </a:rPr>
              <a:t> ein Staat</a:t>
            </a:r>
            <a:r>
              <a:rPr lang="de-DE" sz="1200" dirty="0">
                <a:solidFill>
                  <a:schemeClr val="tx1"/>
                </a:solidFill>
              </a:rPr>
              <a:t>, der seinen Bürgern zur Verteidigung des Landes ein Gewehr nachhause gibt, aber ihnen den </a:t>
            </a:r>
            <a:r>
              <a:rPr lang="de-DE" sz="1200" baseline="0" dirty="0">
                <a:solidFill>
                  <a:schemeClr val="tx1"/>
                </a:solidFill>
              </a:rPr>
              <a:t>privaten Besitz von Waffen verbietet</a:t>
            </a:r>
            <a:r>
              <a:rPr lang="de-DE" sz="1200" dirty="0">
                <a:solidFill>
                  <a:schemeClr val="tx1"/>
                </a:solidFill>
              </a:rPr>
              <a:t>, diese Bürger</a:t>
            </a:r>
            <a:r>
              <a:rPr lang="de-DE" sz="1200" baseline="0" dirty="0">
                <a:solidFill>
                  <a:schemeClr val="tx1"/>
                </a:solidFill>
              </a:rPr>
              <a:t> wirklich</a:t>
            </a:r>
            <a:r>
              <a:rPr lang="de-DE" sz="1200" dirty="0">
                <a:solidFill>
                  <a:schemeClr val="tx1"/>
                </a:solidFill>
              </a:rPr>
              <a:t> </a:t>
            </a:r>
            <a:r>
              <a:rPr lang="de-DE" sz="1200" baseline="0" dirty="0">
                <a:solidFill>
                  <a:schemeClr val="tx1"/>
                </a:solidFill>
              </a:rPr>
              <a:t>als</a:t>
            </a:r>
            <a:r>
              <a:rPr lang="de-DE" sz="1200" dirty="0">
                <a:solidFill>
                  <a:schemeClr val="tx1"/>
                </a:solidFill>
              </a:rPr>
              <a:t> souveräne Befehlsgeber an?</a:t>
            </a:r>
            <a:r>
              <a:rPr lang="de-DE" sz="1200" baseline="0" dirty="0">
                <a:solidFill>
                  <a:schemeClr val="tx1"/>
                </a:solidFill>
              </a:rPr>
              <a:t> Oder doch eher als irrationale Untertanen, von denen primär Gefahr ausgeht?</a:t>
            </a:r>
          </a:p>
          <a:p>
            <a:r>
              <a:rPr lang="de-DE" sz="1200" dirty="0">
                <a:solidFill>
                  <a:schemeClr val="tx1"/>
                </a:solidFill>
              </a:rPr>
              <a:t>Bei</a:t>
            </a:r>
            <a:r>
              <a:rPr lang="de-DE" sz="1200" baseline="0" dirty="0">
                <a:solidFill>
                  <a:schemeClr val="tx1"/>
                </a:solidFill>
              </a:rPr>
              <a:t> uns </a:t>
            </a:r>
            <a:r>
              <a:rPr lang="de-DE" sz="1200" dirty="0">
                <a:solidFill>
                  <a:schemeClr val="tx1"/>
                </a:solidFill>
              </a:rPr>
              <a:t>können Bundesräte an Schützenfesten ohne Personenschutz unter tausenden bewaffneten Bürgern ein Bier trinken. Diese einzigartige «Gun Culture» darf nicht einfach kaputtgemacht werden.</a:t>
            </a:r>
            <a:r>
              <a:rPr lang="de-DE" sz="1200" baseline="0" dirty="0">
                <a:solidFill>
                  <a:schemeClr val="tx1"/>
                </a:solidFill>
              </a:rPr>
              <a:t> </a:t>
            </a:r>
            <a:r>
              <a:rPr lang="de-DE" sz="1200" dirty="0">
                <a:solidFill>
                  <a:schemeClr val="tx1"/>
                </a:solidFill>
              </a:rPr>
              <a:t>Weder</a:t>
            </a:r>
            <a:r>
              <a:rPr lang="de-DE" sz="1200" baseline="0" dirty="0">
                <a:solidFill>
                  <a:schemeClr val="tx1"/>
                </a:solidFill>
              </a:rPr>
              <a:t> die Schützen noch das Schiesswesen haben es verdient, einfach so geopfert zu werden! Im Gegenteil: Sie sind kein geringer Teil dessen, was unser Land überhaupt ausmacht.</a:t>
            </a:r>
          </a:p>
          <a:p>
            <a:r>
              <a:rPr lang="de-DE" sz="1200" dirty="0">
                <a:solidFill>
                  <a:schemeClr val="tx1"/>
                </a:solidFill>
                <a:latin typeface="Arial" panose="020B0604020202020204"/>
                <a:cs typeface="+mn-cs"/>
              </a:rPr>
              <a:t>Kommt die Richtlinie durch, wird man sich an traditionellen Schiessanlässe wie dem Morgartenschiessen, dem Knabenschiessen, dem Rütlischiessen und dem Ratsherrenschiessen mit vom Ausland verbotenen Gewehren messen – bevor diese Waffen in wenigen Jahren dann ganz verboten werden. Wollen wir, wie das in Deutschland der Fall ist, Schützenfeste, an denen gar nicht mehr geschossen wird? </a:t>
            </a:r>
            <a:r>
              <a:rPr lang="de-DE" sz="1200" baseline="0" dirty="0">
                <a:solidFill>
                  <a:schemeClr val="tx1"/>
                </a:solidFill>
              </a:rPr>
              <a:t>Beispiel Morgartenschiessen: Die Schützen nehmen an einem Anlass teil, der der Erinnerung an eine erfolgreiche eidgenössische Freiheitsschlacht gewidmet ist – und auf dem Rücken haben sie ihr ausnahmebewilligtes Gewehr, das ihnen von Brüssel verboten worden ist. Und nach ein paar Jahren gibt es dann nur noch den «Morgarten-Gedenkanlass», ohne Schützen und Gewehre? Soll es tatsächlich so weit kommen?</a:t>
            </a:r>
            <a:endParaRPr lang="de-CH"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19</a:t>
            </a:fld>
            <a:endParaRPr lang="de-DE" dirty="0"/>
          </a:p>
        </p:txBody>
      </p:sp>
    </p:spTree>
    <p:extLst>
      <p:ext uri="{BB962C8B-B14F-4D97-AF65-F5344CB8AC3E}">
        <p14:creationId xmlns:p14="http://schemas.microsoft.com/office/powerpoint/2010/main" val="109924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96888"/>
            <a:ext cx="5949950" cy="334803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F92F7737-5020-6942-B12B-AD20CBFBF930}" type="slidenum">
              <a:rPr lang="de-DE" smtClean="0"/>
              <a:pPr>
                <a:defRPr/>
              </a:pPr>
              <a:t>2</a:t>
            </a:fld>
            <a:endParaRPr lang="de-DE" dirty="0"/>
          </a:p>
        </p:txBody>
      </p:sp>
    </p:spTree>
    <p:extLst>
      <p:ext uri="{BB962C8B-B14F-4D97-AF65-F5344CB8AC3E}">
        <p14:creationId xmlns:p14="http://schemas.microsoft.com/office/powerpoint/2010/main" val="192507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90000"/>
              </a:lnSpc>
              <a:spcBef>
                <a:spcPts val="1000"/>
              </a:spcBef>
              <a:spcAft>
                <a:spcPct val="0"/>
              </a:spcAft>
              <a:buClr>
                <a:srgbClr val="CE222D"/>
              </a:buClr>
              <a:buSzTx/>
              <a:tabLst/>
              <a:defRPr/>
            </a:pPr>
            <a:r>
              <a:rPr kumimoji="0" lang="de-CH" b="0" i="0" u="none" strike="noStrike" kern="1200" cap="none" spc="0" normalizeH="0" baseline="0" noProof="0" dirty="0">
                <a:ln>
                  <a:noFill/>
                </a:ln>
                <a:effectLst/>
                <a:uLnTx/>
                <a:uFillTx/>
                <a:latin typeface="Arial" panose="020B0604020202020204"/>
                <a:ea typeface="+mn-ea"/>
                <a:cs typeface="+mn-cs"/>
              </a:rPr>
              <a:t>Der Bundesrat stellte 2005, vor der Abstimmung über den Schengen-Beitritt, klar, dass «Befürchtungen</a:t>
            </a:r>
            <a:r>
              <a:rPr lang="de-CH" dirty="0">
                <a:latin typeface="Arial" panose="020B0604020202020204"/>
                <a:cs typeface="+mn-cs"/>
              </a:rPr>
              <a:t>»</a:t>
            </a:r>
            <a:r>
              <a:rPr kumimoji="0" lang="de-CH" b="0" i="0" u="none" strike="noStrike" kern="1200" cap="none" spc="0" normalizeH="0" baseline="0" noProof="0" dirty="0">
                <a:ln>
                  <a:noFill/>
                </a:ln>
                <a:effectLst/>
                <a:uLnTx/>
                <a:uFillTx/>
                <a:latin typeface="Arial" panose="020B0604020202020204"/>
                <a:ea typeface="+mn-ea"/>
                <a:cs typeface="+mn-cs"/>
              </a:rPr>
              <a:t>, es komme wegen Schengen zu «einschneidenden Beschränkungen unseres Waffengesetzes, unbegründet sind», und dass die Schweiz aufgrund ihrer Schengen-Mitgliedschaft auch nicht gezwungen würde, die Bedürfnisklausel einzuführen. Ganz offensichtlich hatte er also dafür gesorgt, dass die Schweiz solche Verschärfungen nicht übernehmen muss. </a:t>
            </a:r>
          </a:p>
          <a:p>
            <a:pPr marL="171450" marR="0" lvl="0" indent="-171450" algn="l" defTabSz="914400" rtl="0" eaLnBrk="1" fontAlgn="base" latinLnBrk="0" hangingPunct="1">
              <a:lnSpc>
                <a:spcPct val="90000"/>
              </a:lnSpc>
              <a:spcBef>
                <a:spcPts val="1000"/>
              </a:spcBef>
              <a:spcAft>
                <a:spcPct val="0"/>
              </a:spcAft>
              <a:buClr>
                <a:srgbClr val="CE222D"/>
              </a:buClr>
              <a:buSzTx/>
              <a:tabLst/>
              <a:defRPr/>
            </a:pPr>
            <a:r>
              <a:rPr kumimoji="0" lang="de-CH" b="0" i="0" u="none" strike="noStrike" kern="1200" cap="none" spc="0" normalizeH="0" baseline="0" noProof="0" dirty="0">
                <a:ln>
                  <a:noFill/>
                </a:ln>
                <a:effectLst/>
                <a:uLnTx/>
                <a:uFillTx/>
                <a:latin typeface="Arial" panose="020B0604020202020204"/>
                <a:ea typeface="+mn-ea"/>
                <a:cs typeface="+mn-cs"/>
              </a:rPr>
              <a:t>Vor diesem Hintergrund haben die Schützen den Schengen-Beitritt unterstützt. </a:t>
            </a:r>
            <a:r>
              <a:rPr kumimoji="0" lang="de-CH" b="1" i="0" u="none" strike="noStrike" kern="1200" cap="none" spc="0" normalizeH="0" baseline="0" noProof="0" dirty="0">
                <a:ln>
                  <a:noFill/>
                </a:ln>
                <a:effectLst/>
                <a:uLnTx/>
                <a:uFillTx/>
                <a:latin typeface="Arial" panose="020B0604020202020204"/>
                <a:ea typeface="+mn-ea"/>
                <a:cs typeface="+mn-cs"/>
              </a:rPr>
              <a:t>Auch jetzt spricht sich die IGS explizit für den Verbleib im Schengen-Raum aus. Das Referendum richtet sich also in keiner Weise gegen Schengen.</a:t>
            </a:r>
          </a:p>
          <a:p>
            <a:pPr marL="171450" marR="0" lvl="0" indent="-171450" algn="l" defTabSz="914400" rtl="0" eaLnBrk="1" fontAlgn="base" latinLnBrk="0" hangingPunct="1">
              <a:lnSpc>
                <a:spcPct val="90000"/>
              </a:lnSpc>
              <a:spcBef>
                <a:spcPts val="1000"/>
              </a:spcBef>
              <a:spcAft>
                <a:spcPct val="0"/>
              </a:spcAft>
              <a:buClr>
                <a:srgbClr val="CE222D"/>
              </a:buClr>
              <a:buSzTx/>
              <a:tabLst/>
              <a:defRPr/>
            </a:pPr>
            <a:r>
              <a:rPr kumimoji="0" lang="de-CH" b="0" i="0" u="none" strike="noStrike" kern="1200" cap="none" spc="0" normalizeH="0" baseline="0" noProof="0" dirty="0">
                <a:ln>
                  <a:noFill/>
                </a:ln>
                <a:effectLst/>
                <a:uLnTx/>
                <a:uFillTx/>
                <a:latin typeface="Arial" panose="020B0604020202020204"/>
                <a:ea typeface="+mn-ea"/>
                <a:cs typeface="+mn-cs"/>
              </a:rPr>
              <a:t>Mit der Übernahme der EU-Waffenrichtlinie will die Mehrheit von Bundesrat und Parlament ein Gesetz, das nicht nur die Bedürfnisklausel und ein Verbot handelsüblicher Waffen bringt, sondern auch automatische Verschärfungen alle fünf Jahre. </a:t>
            </a:r>
            <a:r>
              <a:rPr kumimoji="0" lang="de-CH" b="1" i="0" u="none" strike="noStrike" kern="1200" cap="none" spc="0" normalizeH="0" baseline="0" noProof="0" dirty="0">
                <a:ln>
                  <a:noFill/>
                </a:ln>
                <a:effectLst/>
                <a:uLnTx/>
                <a:uFillTx/>
                <a:latin typeface="Arial" panose="020B0604020202020204"/>
                <a:cs typeface="+mn-cs"/>
              </a:rPr>
              <a:t>Hiergegen richtet sich das Referendum.</a:t>
            </a:r>
            <a:endParaRPr lang="de-CH" b="0" baseline="0" dirty="0">
              <a:latin typeface="Arial" panose="020B0604020202020204"/>
              <a:cs typeface="+mn-cs"/>
            </a:endParaRPr>
          </a:p>
          <a:p>
            <a:pPr marL="171450" indent="-171450"/>
            <a:r>
              <a:rPr lang="de-CH" b="0" baseline="0" dirty="0">
                <a:latin typeface="Arial" panose="020B0604020202020204"/>
                <a:cs typeface="+mn-cs"/>
              </a:rPr>
              <a:t>Sachargumente für die Übernahme der EU-Waffenrichtlinie gibt es keine. Aus diesem Grund versteifen sich die Befürworter darauf, die Vorteile des Schengen-Abkommens (die an sich niemand bestreitet) in geradezu absurder Weise zu überhöhen. Vor allem aber versuchen sie den Eindruck zu erwecken, diese Vorteile seien einseitig. Tatsache ist aber: Vom Abkommen profitieren beide Seiten, und in gewissen Bereichen die EU sogar mehr als die Schweiz (die Daten, welche die Schweizer Sicherheitsbehörden ins Schengener Informationssystem (SIS) einspeisen, sind zum Beispiel von viel höherer Qualität als jene, die die Schweiz abrufen kann).</a:t>
            </a:r>
          </a:p>
          <a:p>
            <a:pPr marL="171450" indent="-171450"/>
            <a:r>
              <a:rPr lang="de-CH" b="0" baseline="0" dirty="0">
                <a:latin typeface="Arial" panose="020B0604020202020204"/>
                <a:cs typeface="+mn-cs"/>
              </a:rPr>
              <a:t>Was erhält die EU für Vorteile, wenn sie die Schweiz wegen der Nichtübernahme einer völlig nutzlosen Anti-Terror-Massnahme aus dem Schengen-Raum ausschliesst? Keine. (Auch die Befürworter des Gesetzes haben bis jetzt noch keine angeführt…)</a:t>
            </a:r>
          </a:p>
          <a:p>
            <a:pPr marL="171450" indent="-171450"/>
            <a:r>
              <a:rPr lang="de-CH" b="0" baseline="0" dirty="0">
                <a:latin typeface="Arial" panose="020B0604020202020204"/>
                <a:cs typeface="+mn-cs"/>
              </a:rPr>
              <a:t>Was erhält die EU für Nachteile, wenn sie die Schweiz wegen der Nichtübernahme einer völlig nutzlosen Anti-Terror-Massnahme aus dem Schengen-Raum ausschliesst? Genau dieselben negativen Auswirkungen, vor denen die Befürworter der Verschärfungen immer exklusiv auf die Schweiz bezogen warnen. Ausserdem verlöre sie den Zugriff auf die SIS-Daten der Schweizer Sicherheitskräfte. Um eine vollkommen nutzlose Anti-Terror-Massnahme durchzusetzen, gäbe sie </a:t>
            </a:r>
            <a:r>
              <a:rPr lang="de-CH" b="0" baseline="0">
                <a:latin typeface="Arial" panose="020B0604020202020204"/>
                <a:cs typeface="+mn-cs"/>
              </a:rPr>
              <a:t>also eine </a:t>
            </a:r>
            <a:r>
              <a:rPr lang="de-CH" b="0" baseline="0" dirty="0">
                <a:latin typeface="Arial" panose="020B0604020202020204"/>
                <a:cs typeface="+mn-cs"/>
              </a:rPr>
              <a:t>sinnvolle Zusammenarbeit in der Bekämpfung von Terror auf.</a:t>
            </a:r>
          </a:p>
          <a:p>
            <a:pPr marL="171450" indent="-171450">
              <a:buFont typeface="Wingdings" pitchFamily="2" charset="2"/>
              <a:buChar char="Ø"/>
            </a:pPr>
            <a:r>
              <a:rPr lang="de-CH" b="1" baseline="0" dirty="0">
                <a:latin typeface="Arial" panose="020B0604020202020204"/>
                <a:cs typeface="+mn-cs"/>
              </a:rPr>
              <a:t>Der Ausschluss der Schweiz aus Schengen ist daher juristisch zwar möglich, praktisch aber völlig ausgeschlossen. </a:t>
            </a:r>
            <a:endParaRPr lang="de-CH" b="0" baseline="0" dirty="0">
              <a:latin typeface="Arial" panose="020B0604020202020204"/>
              <a:cs typeface="+mn-cs"/>
            </a:endParaRPr>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20</a:t>
            </a:fld>
            <a:endParaRPr lang="de-DE" dirty="0"/>
          </a:p>
        </p:txBody>
      </p:sp>
    </p:spTree>
    <p:extLst>
      <p:ext uri="{BB962C8B-B14F-4D97-AF65-F5344CB8AC3E}">
        <p14:creationId xmlns:p14="http://schemas.microsoft.com/office/powerpoint/2010/main" val="127369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96888"/>
            <a:ext cx="5949950" cy="334803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F92F7737-5020-6942-B12B-AD20CBFBF930}" type="slidenum">
              <a:rPr lang="de-DE" smtClean="0"/>
              <a:pPr>
                <a:defRPr/>
              </a:pPr>
              <a:t>21</a:t>
            </a:fld>
            <a:endParaRPr lang="de-DE" dirty="0"/>
          </a:p>
        </p:txBody>
      </p:sp>
    </p:spTree>
    <p:extLst>
      <p:ext uri="{BB962C8B-B14F-4D97-AF65-F5344CB8AC3E}">
        <p14:creationId xmlns:p14="http://schemas.microsoft.com/office/powerpoint/2010/main" val="15929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96888"/>
            <a:ext cx="5949950" cy="3348037"/>
          </a:xfrm>
        </p:spPr>
      </p:sp>
      <p:sp>
        <p:nvSpPr>
          <p:cNvPr id="3" name="Notizenplatzhalter 2"/>
          <p:cNvSpPr>
            <a:spLocks noGrp="1"/>
          </p:cNvSpPr>
          <p:nvPr>
            <p:ph type="body" idx="1"/>
          </p:nvPr>
        </p:nvSpPr>
        <p:spPr/>
        <p:txBody>
          <a:bodyPr/>
          <a:lstStyle/>
          <a:p>
            <a:pPr marL="0" indent="0">
              <a:buNone/>
            </a:pPr>
            <a:r>
              <a:rPr lang="de-DE" b="1" dirty="0"/>
              <a:t>So müssen Sie richtig Angst haben, Opfer eines Terroranschlages zu werden.</a:t>
            </a:r>
            <a:r>
              <a:rPr lang="ru-RU" b="1" dirty="0"/>
              <a:t> </a:t>
            </a:r>
            <a:r>
              <a:rPr lang="de-CH" b="1" dirty="0"/>
              <a:t>Es besteht Handlungsbedarf!</a:t>
            </a:r>
            <a:endParaRPr lang="de-DE" b="1" dirty="0"/>
          </a:p>
          <a:p>
            <a:pPr marL="0" indent="0">
              <a:buNone/>
            </a:pPr>
            <a:r>
              <a:rPr lang="de-CH" i="1" u="sng" dirty="0"/>
              <a:t>Hinweis</a:t>
            </a:r>
            <a:r>
              <a:rPr lang="de-CH" i="1" dirty="0"/>
              <a:t>: Bei der abgebildeten Waffe handelt es sich um die für den zivilen Markt bestimmte Version des </a:t>
            </a:r>
            <a:r>
              <a:rPr lang="de-CH" i="1" dirty="0" err="1"/>
              <a:t>Stgw</a:t>
            </a:r>
            <a:r>
              <a:rPr lang="de-CH" i="1" dirty="0"/>
              <a:t> 90, den Werkshalbautomaten PE90</a:t>
            </a:r>
            <a:endParaRPr lang="de-DE" i="1" dirty="0"/>
          </a:p>
        </p:txBody>
      </p:sp>
      <p:sp>
        <p:nvSpPr>
          <p:cNvPr id="4" name="Foliennummernplatzhalter 3"/>
          <p:cNvSpPr>
            <a:spLocks noGrp="1"/>
          </p:cNvSpPr>
          <p:nvPr>
            <p:ph type="sldNum" sz="quarter" idx="5"/>
          </p:nvPr>
        </p:nvSpPr>
        <p:spPr/>
        <p:txBody>
          <a:bodyPr/>
          <a:lstStyle/>
          <a:p>
            <a:pPr>
              <a:defRPr/>
            </a:pPr>
            <a:fld id="{F92F7737-5020-6942-B12B-AD20CBFBF930}" type="slidenum">
              <a:rPr lang="de-DE" smtClean="0"/>
              <a:pPr>
                <a:defRPr/>
              </a:pPr>
              <a:t>3</a:t>
            </a:fld>
            <a:endParaRPr lang="de-DE" dirty="0"/>
          </a:p>
        </p:txBody>
      </p:sp>
    </p:spTree>
    <p:extLst>
      <p:ext uri="{BB962C8B-B14F-4D97-AF65-F5344CB8AC3E}">
        <p14:creationId xmlns:p14="http://schemas.microsoft.com/office/powerpoint/2010/main" val="173858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96888"/>
            <a:ext cx="5949950" cy="3348037"/>
          </a:xfrm>
        </p:spPr>
      </p:sp>
      <p:sp>
        <p:nvSpPr>
          <p:cNvPr id="3" name="Notizenplatzhalter 2"/>
          <p:cNvSpPr>
            <a:spLocks noGrp="1"/>
          </p:cNvSpPr>
          <p:nvPr>
            <p:ph type="body" idx="1"/>
          </p:nvPr>
        </p:nvSpPr>
        <p:spPr/>
        <p:txBody>
          <a:bodyPr/>
          <a:lstStyle/>
          <a:p>
            <a:pPr marL="0" indent="0">
              <a:buNone/>
            </a:pPr>
            <a:r>
              <a:rPr lang="de-CH" b="1" dirty="0"/>
              <a:t>So ist das Terror-Risiko akzeptabel. Sie können ohne übermässige Sorgen ihren Dingen nachgehen.</a:t>
            </a:r>
          </a:p>
          <a:p>
            <a:pPr marL="0" indent="0">
              <a:buNone/>
            </a:pPr>
            <a:r>
              <a:rPr lang="de-CH" dirty="0">
                <a:sym typeface="Wingdings" panose="05000000000000000000" pitchFamily="2" charset="2"/>
              </a:rPr>
              <a:t>So</a:t>
            </a:r>
            <a:r>
              <a:rPr lang="de-CH" baseline="0" dirty="0">
                <a:sym typeface="Wingdings" panose="05000000000000000000" pitchFamily="2" charset="2"/>
              </a:rPr>
              <a:t> im Vornherein: Lässt das ein kluges Gesetz vermuten – oder doch nicht eher völligen Unsinn?</a:t>
            </a:r>
            <a:endParaRPr lang="de-CH" dirty="0">
              <a:sym typeface="Wingdings" panose="05000000000000000000" pitchFamily="2" charset="2"/>
            </a:endParaRPr>
          </a:p>
          <a:p>
            <a:pPr marL="0" indent="0">
              <a:buNone/>
            </a:pPr>
            <a:endParaRPr lang="de-CH" dirty="0">
              <a:sym typeface="Wingdings" panose="05000000000000000000" pitchFamily="2" charset="2"/>
            </a:endParaRPr>
          </a:p>
          <a:p>
            <a:pPr marL="0" indent="0">
              <a:buNone/>
            </a:pPr>
            <a:r>
              <a:rPr lang="de-CH" i="1" u="sng" dirty="0"/>
              <a:t>Hinweis</a:t>
            </a:r>
            <a:r>
              <a:rPr lang="de-CH" i="1" dirty="0"/>
              <a:t>: Bei der abgebildeten Waffe handelt es sich um die für den zivilen Markt bestimmte Version des </a:t>
            </a:r>
            <a:r>
              <a:rPr lang="de-CH" i="1" dirty="0" err="1"/>
              <a:t>Stgw</a:t>
            </a:r>
            <a:r>
              <a:rPr lang="de-CH" i="1" dirty="0"/>
              <a:t> 90, den Werkshalbautomaten PE90.</a:t>
            </a:r>
          </a:p>
          <a:p>
            <a:endParaRPr lang="de-DE" dirty="0"/>
          </a:p>
        </p:txBody>
      </p:sp>
      <p:sp>
        <p:nvSpPr>
          <p:cNvPr id="4" name="Foliennummernplatzhalter 3"/>
          <p:cNvSpPr>
            <a:spLocks noGrp="1"/>
          </p:cNvSpPr>
          <p:nvPr>
            <p:ph type="sldNum" sz="quarter" idx="5"/>
          </p:nvPr>
        </p:nvSpPr>
        <p:spPr/>
        <p:txBody>
          <a:bodyPr/>
          <a:lstStyle/>
          <a:p>
            <a:pPr>
              <a:defRPr/>
            </a:pPr>
            <a:fld id="{F92F7737-5020-6942-B12B-AD20CBFBF930}" type="slidenum">
              <a:rPr lang="de-DE" smtClean="0"/>
              <a:pPr>
                <a:defRPr/>
              </a:pPr>
              <a:t>4</a:t>
            </a:fld>
            <a:endParaRPr lang="de-DE" dirty="0"/>
          </a:p>
        </p:txBody>
      </p:sp>
    </p:spTree>
    <p:extLst>
      <p:ext uri="{BB962C8B-B14F-4D97-AF65-F5344CB8AC3E}">
        <p14:creationId xmlns:p14="http://schemas.microsoft.com/office/powerpoint/2010/main" val="184189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dirty="0"/>
              <a:t>Die Verschärfungen,</a:t>
            </a:r>
            <a:r>
              <a:rPr lang="de-CH" baseline="0" dirty="0"/>
              <a:t> die unmittelbar nach einem JA in Kraft treten.</a:t>
            </a:r>
            <a:endParaRPr lang="de-CH" dirty="0"/>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5</a:t>
            </a:fld>
            <a:endParaRPr lang="de-DE" dirty="0"/>
          </a:p>
        </p:txBody>
      </p:sp>
    </p:spTree>
    <p:extLst>
      <p:ext uri="{BB962C8B-B14F-4D97-AF65-F5344CB8AC3E}">
        <p14:creationId xmlns:p14="http://schemas.microsoft.com/office/powerpoint/2010/main" val="97720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pPr marL="0" indent="0">
              <a:buNone/>
            </a:pPr>
            <a:r>
              <a:rPr lang="de-CH" dirty="0"/>
              <a:t>Schweizer Sturmgewehr Modell 1957:</a:t>
            </a:r>
            <a:r>
              <a:rPr lang="de-CH" baseline="0" dirty="0"/>
              <a:t> Bei einem Ja am 19. Mai sofort eine verbotene Waffe</a:t>
            </a:r>
            <a:endParaRPr lang="de-CH" dirty="0"/>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6</a:t>
            </a:fld>
            <a:endParaRPr lang="de-DE" dirty="0"/>
          </a:p>
        </p:txBody>
      </p:sp>
    </p:spTree>
    <p:extLst>
      <p:ext uri="{BB962C8B-B14F-4D97-AF65-F5344CB8AC3E}">
        <p14:creationId xmlns:p14="http://schemas.microsoft.com/office/powerpoint/2010/main" val="58837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96888"/>
            <a:ext cx="5949950" cy="3348037"/>
          </a:xfrm>
        </p:spPr>
      </p:sp>
      <p:sp>
        <p:nvSpPr>
          <p:cNvPr id="3" name="Notizenplatzhalter 2"/>
          <p:cNvSpPr>
            <a:spLocks noGrp="1"/>
          </p:cNvSpPr>
          <p:nvPr>
            <p:ph type="body" idx="1"/>
          </p:nvPr>
        </p:nvSpPr>
        <p:spPr/>
        <p:txBody>
          <a:bodyPr/>
          <a:lstStyle/>
          <a:p>
            <a:pPr marL="0" indent="0">
              <a:buNone/>
            </a:pPr>
            <a:r>
              <a:rPr lang="de-DE" dirty="0"/>
              <a:t>Glock 17 mit originalem 17-Schuss-Magazin</a:t>
            </a:r>
          </a:p>
        </p:txBody>
      </p:sp>
      <p:sp>
        <p:nvSpPr>
          <p:cNvPr id="4" name="Foliennummernplatzhalter 3"/>
          <p:cNvSpPr>
            <a:spLocks noGrp="1"/>
          </p:cNvSpPr>
          <p:nvPr>
            <p:ph type="sldNum" sz="quarter" idx="5"/>
          </p:nvPr>
        </p:nvSpPr>
        <p:spPr/>
        <p:txBody>
          <a:bodyPr/>
          <a:lstStyle/>
          <a:p>
            <a:pPr>
              <a:defRPr/>
            </a:pPr>
            <a:fld id="{F92F7737-5020-6942-B12B-AD20CBFBF930}" type="slidenum">
              <a:rPr lang="de-DE" smtClean="0"/>
              <a:pPr>
                <a:defRPr/>
              </a:pPr>
              <a:t>7</a:t>
            </a:fld>
            <a:endParaRPr lang="de-DE" dirty="0"/>
          </a:p>
        </p:txBody>
      </p:sp>
    </p:spTree>
    <p:extLst>
      <p:ext uri="{BB962C8B-B14F-4D97-AF65-F5344CB8AC3E}">
        <p14:creationId xmlns:p14="http://schemas.microsoft.com/office/powerpoint/2010/main" val="410460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96888"/>
            <a:ext cx="5949950" cy="3348037"/>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None/>
              <a:tabLst/>
              <a:defRPr/>
            </a:pPr>
            <a:r>
              <a:rPr lang="de-DE" dirty="0"/>
              <a:t>Glock 17 mit frei erhältlicher Magazinbodenplatte (Magazinkapazität: 21 Patronen). Wenn jemand erklären kann</a:t>
            </a:r>
            <a:r>
              <a:rPr lang="de-DE" baseline="0" dirty="0"/>
              <a:t>, wie sich Terror verhindern lässt, </a:t>
            </a:r>
            <a:r>
              <a:rPr lang="de-CH" baseline="0" dirty="0"/>
              <a:t>indem man die eine dieser beiden Waffen verbietet, und die andere nicht</a:t>
            </a:r>
            <a:r>
              <a:rPr lang="de-DE" baseline="0" dirty="0"/>
              <a:t>: Für Hinweise sind wir dankbar!</a:t>
            </a:r>
            <a:endParaRPr lang="de-DE" dirty="0"/>
          </a:p>
        </p:txBody>
      </p:sp>
      <p:sp>
        <p:nvSpPr>
          <p:cNvPr id="4" name="Foliennummernplatzhalter 3"/>
          <p:cNvSpPr>
            <a:spLocks noGrp="1"/>
          </p:cNvSpPr>
          <p:nvPr>
            <p:ph type="sldNum" sz="quarter" idx="5"/>
          </p:nvPr>
        </p:nvSpPr>
        <p:spPr/>
        <p:txBody>
          <a:bodyPr/>
          <a:lstStyle/>
          <a:p>
            <a:pPr>
              <a:defRPr/>
            </a:pPr>
            <a:fld id="{F92F7737-5020-6942-B12B-AD20CBFBF930}" type="slidenum">
              <a:rPr lang="de-DE" smtClean="0"/>
              <a:pPr>
                <a:defRPr/>
              </a:pPr>
              <a:t>8</a:t>
            </a:fld>
            <a:endParaRPr lang="de-DE" dirty="0"/>
          </a:p>
        </p:txBody>
      </p:sp>
    </p:spTree>
    <p:extLst>
      <p:ext uri="{BB962C8B-B14F-4D97-AF65-F5344CB8AC3E}">
        <p14:creationId xmlns:p14="http://schemas.microsoft.com/office/powerpoint/2010/main" val="24889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6888"/>
            <a:ext cx="5949950" cy="3348037"/>
          </a:xfrm>
        </p:spPr>
      </p:sp>
      <p:sp>
        <p:nvSpPr>
          <p:cNvPr id="3" name="Notes Placeholder 2"/>
          <p:cNvSpPr>
            <a:spLocks noGrp="1"/>
          </p:cNvSpPr>
          <p:nvPr>
            <p:ph type="body" idx="1"/>
          </p:nvPr>
        </p:nvSpPr>
        <p:spPr/>
        <p:txBody>
          <a:bodyPr/>
          <a:lstStyle/>
          <a:p>
            <a:r>
              <a:rPr lang="de-CH" baseline="0" dirty="0"/>
              <a:t>Bei einem Ja am 19. Mai müssten Sturmgewehre und Pistolen innert 3–8 Jahren dem Staat abgegeben werden; der Schiesssport wäre Geschichte. </a:t>
            </a:r>
          </a:p>
          <a:p>
            <a:r>
              <a:rPr lang="de-CH" baseline="0" dirty="0"/>
              <a:t>Weitere Verschärfungen werden kommen: Verbot </a:t>
            </a:r>
            <a:r>
              <a:rPr lang="de-CH" baseline="0" dirty="0" err="1"/>
              <a:t>Vorderschaftrepetierer</a:t>
            </a:r>
            <a:r>
              <a:rPr lang="de-CH" baseline="0" dirty="0"/>
              <a:t> («braucht niemand»), Einschränkungen bezüglich Kaliber und Zieloptiken von Jagdgewehren («keine Scharfschützenwaffen in Privathand»), Einschränkungen bezüglich erlaubter Anzahl von Waffen und Menge von Munition, etc., werden kommen.</a:t>
            </a:r>
            <a:endParaRPr lang="de-CH" dirty="0"/>
          </a:p>
        </p:txBody>
      </p:sp>
      <p:sp>
        <p:nvSpPr>
          <p:cNvPr id="4" name="Slide Number Placeholder 3"/>
          <p:cNvSpPr>
            <a:spLocks noGrp="1"/>
          </p:cNvSpPr>
          <p:nvPr>
            <p:ph type="sldNum" sz="quarter" idx="10"/>
          </p:nvPr>
        </p:nvSpPr>
        <p:spPr/>
        <p:txBody>
          <a:bodyPr/>
          <a:lstStyle/>
          <a:p>
            <a:pPr>
              <a:defRPr/>
            </a:pPr>
            <a:fld id="{F92F7737-5020-6942-B12B-AD20CBFBF930}" type="slidenum">
              <a:rPr lang="de-DE" smtClean="0"/>
              <a:pPr>
                <a:defRPr/>
              </a:pPr>
              <a:t>9</a:t>
            </a:fld>
            <a:endParaRPr lang="de-DE" dirty="0"/>
          </a:p>
        </p:txBody>
      </p:sp>
    </p:spTree>
    <p:extLst>
      <p:ext uri="{BB962C8B-B14F-4D97-AF65-F5344CB8AC3E}">
        <p14:creationId xmlns:p14="http://schemas.microsoft.com/office/powerpoint/2010/main" val="3006186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73099" y="1389821"/>
            <a:ext cx="6612283" cy="1770063"/>
          </a:xfrm>
          <a:prstGeom prst="rect">
            <a:avLst/>
          </a:prstGeom>
        </p:spPr>
        <p:txBody>
          <a:bodyPr lIns="0" tIns="0" rIns="0" bIns="0" anchor="b">
            <a:noAutofit/>
          </a:bodyPr>
          <a:lstStyle>
            <a:lvl1pPr algn="l">
              <a:defRPr sz="3600" b="1" baseline="0">
                <a:solidFill>
                  <a:srgbClr val="E3001B"/>
                </a:solidFill>
              </a:defRPr>
            </a:lvl1pPr>
          </a:lstStyle>
          <a:p>
            <a:r>
              <a:rPr lang="de-DE" dirty="0"/>
              <a:t>Mastertitelformat bearbeiten</a:t>
            </a:r>
          </a:p>
        </p:txBody>
      </p:sp>
      <p:pic>
        <p:nvPicPr>
          <p:cNvPr id="5" name="Grafik 4">
            <a:extLst>
              <a:ext uri="{FF2B5EF4-FFF2-40B4-BE49-F238E27FC236}">
                <a16:creationId xmlns:a16="http://schemas.microsoft.com/office/drawing/2014/main" id="{037A3F28-8B0C-5142-AA53-69AB2D9F82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tertitel 2"/>
          <p:cNvSpPr>
            <a:spLocks noGrp="1"/>
          </p:cNvSpPr>
          <p:nvPr>
            <p:ph type="subTitle" idx="1"/>
          </p:nvPr>
        </p:nvSpPr>
        <p:spPr>
          <a:xfrm>
            <a:off x="673100" y="3557105"/>
            <a:ext cx="6612282" cy="1549400"/>
          </a:xfrm>
          <a:prstGeom prst="rect">
            <a:avLst/>
          </a:prstGeom>
        </p:spPr>
        <p:txBody>
          <a:bodyPr lIns="0" tIns="0" rIns="0" bIns="0" anchor="t" anchorCtr="0">
            <a:noAutofit/>
          </a:bodyPr>
          <a:lstStyle>
            <a:lvl1pPr marL="0" indent="0" algn="l">
              <a:buNone/>
              <a:defRPr sz="2400">
                <a:solidFill>
                  <a:srgbClr val="E3001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2245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p:nvSpPr>
        <p:spPr>
          <a:xfrm flipV="1">
            <a:off x="558800" y="152400"/>
            <a:ext cx="11112500" cy="73025"/>
          </a:xfrm>
          <a:prstGeom prst="rect">
            <a:avLst/>
          </a:prstGeom>
          <a:ln>
            <a:solidFill>
              <a:srgbClr val="E3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dirty="0"/>
          </a:p>
        </p:txBody>
      </p:sp>
      <p:sp>
        <p:nvSpPr>
          <p:cNvPr id="2" name="Titel 1"/>
          <p:cNvSpPr>
            <a:spLocks noGrp="1"/>
          </p:cNvSpPr>
          <p:nvPr>
            <p:ph type="title"/>
          </p:nvPr>
        </p:nvSpPr>
        <p:spPr>
          <a:xfrm>
            <a:off x="558800" y="301625"/>
            <a:ext cx="11112500" cy="828675"/>
          </a:xfrm>
          <a:prstGeom prst="rect">
            <a:avLst/>
          </a:prstGeom>
        </p:spPr>
        <p:txBody>
          <a:bodyPr lIns="0" tIns="0" rIns="0" bIns="0" anchor="t" anchorCtr="0">
            <a:noAutofit/>
          </a:bodyPr>
          <a:lstStyle>
            <a:lvl1pPr>
              <a:defRPr sz="3000">
                <a:solidFill>
                  <a:srgbClr val="E3001B"/>
                </a:solidFill>
              </a:defRPr>
            </a:lvl1pPr>
          </a:lstStyle>
          <a:p>
            <a:r>
              <a:rPr lang="de-DE" dirty="0"/>
              <a:t>Mastertitelformat bearbeiten</a:t>
            </a:r>
          </a:p>
        </p:txBody>
      </p:sp>
      <p:sp>
        <p:nvSpPr>
          <p:cNvPr id="3" name="Inhaltsplatzhalter 2"/>
          <p:cNvSpPr>
            <a:spLocks noGrp="1"/>
          </p:cNvSpPr>
          <p:nvPr>
            <p:ph idx="1"/>
          </p:nvPr>
        </p:nvSpPr>
        <p:spPr>
          <a:xfrm>
            <a:off x="558800" y="1371601"/>
            <a:ext cx="11112500" cy="4521200"/>
          </a:xfrm>
          <a:prstGeom prst="rect">
            <a:avLst/>
          </a:prstGeom>
        </p:spPr>
        <p:txBody>
          <a:bodyPr lIns="0" tIns="0" rIns="0" bIns="0">
            <a:noAutofit/>
          </a:bodyPr>
          <a:lstStyle>
            <a:lvl1pPr marL="215900" indent="-215900">
              <a:buClr>
                <a:schemeClr val="accent1"/>
              </a:buClr>
              <a:buFont typeface="Symbol" charset="2"/>
              <a:buChar char="-"/>
              <a:tabLst/>
              <a:defRPr sz="2200">
                <a:solidFill>
                  <a:srgbClr val="5B626A"/>
                </a:solidFill>
              </a:defRPr>
            </a:lvl1pPr>
            <a:lvl2pPr marL="444500" indent="-228600">
              <a:buClr>
                <a:schemeClr val="accent1"/>
              </a:buClr>
              <a:buFont typeface="Symbol" charset="2"/>
              <a:buChar char="-"/>
              <a:tabLst/>
              <a:defRPr sz="2200">
                <a:solidFill>
                  <a:srgbClr val="5B626A"/>
                </a:solidFill>
              </a:defRPr>
            </a:lvl2pPr>
            <a:lvl3pPr marL="660400" indent="-215900">
              <a:buClr>
                <a:schemeClr val="accent1"/>
              </a:buClr>
              <a:buFont typeface="Symbol" charset="2"/>
              <a:buChar char="-"/>
              <a:tabLst/>
              <a:defRPr sz="2200">
                <a:solidFill>
                  <a:srgbClr val="5B626A"/>
                </a:solidFill>
              </a:defRPr>
            </a:lvl3pPr>
            <a:lvl4pPr marL="889000" indent="-228600">
              <a:buClr>
                <a:schemeClr val="accent1"/>
              </a:buClr>
              <a:buFont typeface="Symbol" charset="2"/>
              <a:buChar char="-"/>
              <a:tabLst/>
              <a:defRPr sz="2200">
                <a:solidFill>
                  <a:srgbClr val="5B626A"/>
                </a:solidFill>
              </a:defRPr>
            </a:lvl4pPr>
            <a:lvl5pPr marL="1155700" indent="-228600">
              <a:buClr>
                <a:schemeClr val="accent1"/>
              </a:buClr>
              <a:buFont typeface="Symbol" charset="2"/>
              <a:buChar char="-"/>
              <a:tabLst/>
              <a:defRPr sz="2200">
                <a:solidFill>
                  <a:srgbClr val="5B626A"/>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feld 8"/>
          <p:cNvSpPr txBox="1"/>
          <p:nvPr userDrawn="1"/>
        </p:nvSpPr>
        <p:spPr>
          <a:xfrm>
            <a:off x="558800" y="6287909"/>
            <a:ext cx="3768132" cy="246221"/>
          </a:xfrm>
          <a:prstGeom prst="rect">
            <a:avLst/>
          </a:prstGeom>
          <a:noFill/>
        </p:spPr>
        <p:txBody>
          <a:bodyPr wrap="square" lIns="0" tIns="0" rIns="0" bIns="0" rtlCol="0" anchor="b" anchorCtr="0">
            <a:spAutoFit/>
          </a:bodyPr>
          <a:lstStyle/>
          <a:p>
            <a:r>
              <a:rPr lang="de-CH" sz="1200" dirty="0">
                <a:solidFill>
                  <a:srgbClr val="5B626A"/>
                </a:solidFill>
              </a:rPr>
              <a:t>Nein zum Entwaffnungsdiktat der EU</a:t>
            </a:r>
            <a:r>
              <a:rPr lang="de-CH" sz="1200" dirty="0">
                <a:solidFill>
                  <a:schemeClr val="tx1"/>
                </a:solidFill>
              </a:rPr>
              <a:t>  </a:t>
            </a:r>
            <a:r>
              <a:rPr lang="de-CH" sz="1600" dirty="0">
                <a:solidFill>
                  <a:schemeClr val="accent1"/>
                </a:solidFill>
              </a:rPr>
              <a:t>|</a:t>
            </a:r>
            <a:r>
              <a:rPr lang="de-CH" sz="1200" dirty="0">
                <a:solidFill>
                  <a:schemeClr val="tx1"/>
                </a:solidFill>
              </a:rPr>
              <a:t> </a:t>
            </a:r>
            <a:fld id="{16C3755F-90E3-D54C-BDEC-270DD84F97FC}" type="slidenum">
              <a:rPr lang="de-CH" sz="1200" smtClean="0">
                <a:solidFill>
                  <a:srgbClr val="5B626A"/>
                </a:solidFill>
              </a:rPr>
              <a:t>‹Nr.›</a:t>
            </a:fld>
            <a:endParaRPr lang="de-DE" sz="1200" dirty="0">
              <a:solidFill>
                <a:srgbClr val="5B626A"/>
              </a:solidFill>
            </a:endParaRPr>
          </a:p>
        </p:txBody>
      </p:sp>
    </p:spTree>
    <p:extLst>
      <p:ext uri="{BB962C8B-B14F-4D97-AF65-F5344CB8AC3E}">
        <p14:creationId xmlns:p14="http://schemas.microsoft.com/office/powerpoint/2010/main" val="138300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5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Rechteck 2"/>
          <p:cNvSpPr/>
          <p:nvPr/>
        </p:nvSpPr>
        <p:spPr>
          <a:xfrm>
            <a:off x="0" y="0"/>
            <a:ext cx="12192000" cy="6858000"/>
          </a:xfrm>
          <a:prstGeom prst="rect">
            <a:avLst/>
          </a:prstGeom>
          <a:solidFill>
            <a:srgbClr val="5B6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dirty="0"/>
          </a:p>
        </p:txBody>
      </p:sp>
      <p:sp>
        <p:nvSpPr>
          <p:cNvPr id="2" name="Titel 1"/>
          <p:cNvSpPr>
            <a:spLocks noGrp="1"/>
          </p:cNvSpPr>
          <p:nvPr>
            <p:ph type="title"/>
          </p:nvPr>
        </p:nvSpPr>
        <p:spPr>
          <a:xfrm>
            <a:off x="425450" y="338138"/>
            <a:ext cx="10407650" cy="6113462"/>
          </a:xfrm>
          <a:prstGeom prst="rect">
            <a:avLst/>
          </a:prstGeom>
        </p:spPr>
        <p:txBody>
          <a:bodyPr lIns="0" tIns="0" rIns="0" bIns="0" anchor="ctr" anchorCtr="0">
            <a:noAutofit/>
          </a:bodyPr>
          <a:lstStyle>
            <a:lvl1pPr>
              <a:defRPr sz="60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901842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9" r:id="rId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charset="0"/>
        </a:defRPr>
      </a:lvl2pPr>
      <a:lvl3pPr algn="l" rtl="0" eaLnBrk="1" fontAlgn="base" hangingPunct="1">
        <a:lnSpc>
          <a:spcPct val="90000"/>
        </a:lnSpc>
        <a:spcBef>
          <a:spcPct val="0"/>
        </a:spcBef>
        <a:spcAft>
          <a:spcPct val="0"/>
        </a:spcAft>
        <a:defRPr sz="4400">
          <a:solidFill>
            <a:schemeClr val="tx1"/>
          </a:solidFill>
          <a:latin typeface="Arial" charset="0"/>
        </a:defRPr>
      </a:lvl3pPr>
      <a:lvl4pPr algn="l" rtl="0" eaLnBrk="1" fontAlgn="base" hangingPunct="1">
        <a:lnSpc>
          <a:spcPct val="90000"/>
        </a:lnSpc>
        <a:spcBef>
          <a:spcPct val="0"/>
        </a:spcBef>
        <a:spcAft>
          <a:spcPct val="0"/>
        </a:spcAft>
        <a:defRPr sz="4400">
          <a:solidFill>
            <a:schemeClr val="tx1"/>
          </a:solidFill>
          <a:latin typeface="Arial" charset="0"/>
        </a:defRPr>
      </a:lvl4pPr>
      <a:lvl5pPr algn="l" rtl="0" eaLnBrk="1" fontAlgn="base" hangingPunct="1">
        <a:lnSpc>
          <a:spcPct val="90000"/>
        </a:lnSpc>
        <a:spcBef>
          <a:spcPct val="0"/>
        </a:spcBef>
        <a:spcAft>
          <a:spcPct val="0"/>
        </a:spcAft>
        <a:defRPr sz="4400">
          <a:solidFill>
            <a:schemeClr val="tx1"/>
          </a:solidFill>
          <a:latin typeface="Arial"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B4448-3512-8D4F-BBBD-14EC919C8F96}"/>
              </a:ext>
            </a:extLst>
          </p:cNvPr>
          <p:cNvSpPr>
            <a:spLocks noGrp="1"/>
          </p:cNvSpPr>
          <p:nvPr>
            <p:ph type="ctrTitle"/>
          </p:nvPr>
        </p:nvSpPr>
        <p:spPr/>
        <p:txBody>
          <a:bodyPr/>
          <a:lstStyle/>
          <a:p>
            <a:r>
              <a:rPr lang="de-DE" dirty="0"/>
              <a:t>Entwaffnung ist kein Kompromiss…</a:t>
            </a:r>
          </a:p>
        </p:txBody>
      </p:sp>
      <p:sp>
        <p:nvSpPr>
          <p:cNvPr id="3" name="Untertitel 2">
            <a:extLst>
              <a:ext uri="{FF2B5EF4-FFF2-40B4-BE49-F238E27FC236}">
                <a16:creationId xmlns:a16="http://schemas.microsoft.com/office/drawing/2014/main" id="{7725551D-F5AB-F244-90FD-1058796B8A57}"/>
              </a:ext>
            </a:extLst>
          </p:cNvPr>
          <p:cNvSpPr>
            <a:spLocks noGrp="1"/>
          </p:cNvSpPr>
          <p:nvPr>
            <p:ph type="subTitle" idx="1"/>
          </p:nvPr>
        </p:nvSpPr>
        <p:spPr/>
        <p:txBody>
          <a:bodyPr/>
          <a:lstStyle/>
          <a:p>
            <a:r>
              <a:rPr lang="de-DE" dirty="0"/>
              <a:t>…und auch nicht «pragmatisch»: </a:t>
            </a:r>
            <a:br>
              <a:rPr lang="de-DE" dirty="0"/>
            </a:br>
            <a:r>
              <a:rPr lang="de-DE" dirty="0"/>
              <a:t>Die EU-Waffenrichtlinie </a:t>
            </a:r>
            <a:br>
              <a:rPr lang="de-DE" dirty="0"/>
            </a:br>
            <a:r>
              <a:rPr lang="de-DE" dirty="0"/>
              <a:t>darf nicht übernommen werden!</a:t>
            </a:r>
          </a:p>
        </p:txBody>
      </p:sp>
    </p:spTree>
    <p:extLst>
      <p:ext uri="{BB962C8B-B14F-4D97-AF65-F5344CB8AC3E}">
        <p14:creationId xmlns:p14="http://schemas.microsoft.com/office/powerpoint/2010/main" val="386593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0125729-239E-7E44-B068-9767418AE0C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793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18075-6778-EB4B-9EB3-E0A199F0F552}"/>
              </a:ext>
            </a:extLst>
          </p:cNvPr>
          <p:cNvSpPr>
            <a:spLocks noGrp="1"/>
          </p:cNvSpPr>
          <p:nvPr>
            <p:ph type="title"/>
          </p:nvPr>
        </p:nvSpPr>
        <p:spPr/>
        <p:txBody>
          <a:bodyPr/>
          <a:lstStyle/>
          <a:p>
            <a:r>
              <a:rPr lang="de-DE" dirty="0"/>
              <a:t>Unrecht</a:t>
            </a:r>
          </a:p>
        </p:txBody>
      </p:sp>
      <p:sp>
        <p:nvSpPr>
          <p:cNvPr id="3" name="Inhaltsplatzhalter 2">
            <a:extLst>
              <a:ext uri="{FF2B5EF4-FFF2-40B4-BE49-F238E27FC236}">
                <a16:creationId xmlns:a16="http://schemas.microsoft.com/office/drawing/2014/main" id="{BC19B2E8-CC42-3340-A3E9-E3B14D03C116}"/>
              </a:ext>
            </a:extLst>
          </p:cNvPr>
          <p:cNvSpPr>
            <a:spLocks noGrp="1"/>
          </p:cNvSpPr>
          <p:nvPr>
            <p:ph idx="1"/>
          </p:nvPr>
        </p:nvSpPr>
        <p:spPr/>
        <p:txBody>
          <a:bodyPr/>
          <a:lstStyle/>
          <a:p>
            <a:pPr marL="0" indent="0">
              <a:buNone/>
            </a:pPr>
            <a:r>
              <a:rPr lang="de-DE" dirty="0"/>
              <a:t>Die Umsetzung der EU-Feuerwaffenrichtlinie</a:t>
            </a:r>
          </a:p>
          <a:p>
            <a:r>
              <a:rPr lang="de-DE" dirty="0"/>
              <a:t>ist verfassungswidrig</a:t>
            </a:r>
          </a:p>
          <a:p>
            <a:r>
              <a:rPr lang="de-DE" dirty="0"/>
              <a:t>widerspricht dem Volkswillen</a:t>
            </a:r>
          </a:p>
          <a:p>
            <a:r>
              <a:rPr lang="de-DE" dirty="0"/>
              <a:t>bricht mit expliziten Versprechen des Bundesrates</a:t>
            </a:r>
          </a:p>
          <a:p>
            <a:endParaRPr lang="de-DE" dirty="0"/>
          </a:p>
          <a:p>
            <a:pPr marL="0" indent="0">
              <a:buNone/>
            </a:pPr>
            <a:r>
              <a:rPr lang="de-DE" b="1" dirty="0"/>
              <a:t>Ein JA am 19. Mai bedeutet ein JA zu Gesetzen, die in jedem richtigen Rechtsstaat eigentlich tabu sein sollten.</a:t>
            </a:r>
          </a:p>
        </p:txBody>
      </p:sp>
    </p:spTree>
    <p:extLst>
      <p:ext uri="{BB962C8B-B14F-4D97-AF65-F5344CB8AC3E}">
        <p14:creationId xmlns:p14="http://schemas.microsoft.com/office/powerpoint/2010/main" val="32520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3EC4CC8-BD58-0A49-8E5F-999B8CB11D8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178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18075-6778-EB4B-9EB3-E0A199F0F552}"/>
              </a:ext>
            </a:extLst>
          </p:cNvPr>
          <p:cNvSpPr>
            <a:spLocks noGrp="1"/>
          </p:cNvSpPr>
          <p:nvPr>
            <p:ph type="title"/>
          </p:nvPr>
        </p:nvSpPr>
        <p:spPr/>
        <p:txBody>
          <a:bodyPr/>
          <a:lstStyle/>
          <a:p>
            <a:r>
              <a:rPr lang="de-DE" dirty="0"/>
              <a:t>Freiheitsfeindlich</a:t>
            </a:r>
          </a:p>
        </p:txBody>
      </p:sp>
      <p:sp>
        <p:nvSpPr>
          <p:cNvPr id="3" name="Inhaltsplatzhalter 2">
            <a:extLst>
              <a:ext uri="{FF2B5EF4-FFF2-40B4-BE49-F238E27FC236}">
                <a16:creationId xmlns:a16="http://schemas.microsoft.com/office/drawing/2014/main" id="{BC19B2E8-CC42-3340-A3E9-E3B14D03C116}"/>
              </a:ext>
            </a:extLst>
          </p:cNvPr>
          <p:cNvSpPr>
            <a:spLocks noGrp="1"/>
          </p:cNvSpPr>
          <p:nvPr>
            <p:ph idx="1"/>
          </p:nvPr>
        </p:nvSpPr>
        <p:spPr/>
        <p:txBody>
          <a:bodyPr/>
          <a:lstStyle/>
          <a:p>
            <a:pPr marL="0" indent="0">
              <a:buNone/>
            </a:pPr>
            <a:r>
              <a:rPr lang="de-CH" dirty="0"/>
              <a:t>Ein JA am 19. Mai bedeutet</a:t>
            </a:r>
          </a:p>
          <a:p>
            <a:r>
              <a:rPr lang="de-CH" dirty="0"/>
              <a:t>die Umwandlung unseres jahrhundertealten </a:t>
            </a:r>
            <a:r>
              <a:rPr lang="de-CH" b="1" dirty="0"/>
              <a:t>Rechtes</a:t>
            </a:r>
            <a:r>
              <a:rPr lang="de-CH" dirty="0"/>
              <a:t> auf Waffenbesitz in ein durch   ungewählte Behörden gewährtes – oder eben nicht gewährtes! – </a:t>
            </a:r>
            <a:r>
              <a:rPr lang="de-CH" b="1" dirty="0"/>
              <a:t>Privileg</a:t>
            </a:r>
            <a:r>
              <a:rPr lang="de-CH" i="1" dirty="0"/>
              <a:t> </a:t>
            </a:r>
            <a:endParaRPr lang="de-CH" dirty="0"/>
          </a:p>
          <a:p>
            <a:r>
              <a:rPr lang="de-CH" dirty="0"/>
              <a:t>weitere Verschärfungen des Waffengesetzes alle fünf Jahre, und zwar bis zum (nahezu) vollständigen Verbot des Waffenbesitzes für Private (Artikel 17 der Richtlinie) </a:t>
            </a:r>
          </a:p>
          <a:p>
            <a:r>
              <a:rPr lang="de-CH" dirty="0"/>
              <a:t>in spätestens 10 Jahren ein absolutes Halbautomatenverbot für Private und «Psychotests» für alle Waffenbesitzer</a:t>
            </a:r>
          </a:p>
          <a:p>
            <a:r>
              <a:rPr lang="de-CH" dirty="0"/>
              <a:t>das Ende des Schiessens als Breitensport</a:t>
            </a:r>
          </a:p>
          <a:p>
            <a:r>
              <a:rPr lang="de-CH" dirty="0"/>
              <a:t>mehr Obrigkeitsstaatlichkeit und Autoritarismus, weniger Freiheit, Individualismus, Menschenrechts- und Minderheitenschutz</a:t>
            </a:r>
          </a:p>
          <a:p>
            <a:endParaRPr lang="de-CH" dirty="0"/>
          </a:p>
          <a:p>
            <a:endParaRPr lang="de-CH" dirty="0"/>
          </a:p>
        </p:txBody>
      </p:sp>
    </p:spTree>
    <p:extLst>
      <p:ext uri="{BB962C8B-B14F-4D97-AF65-F5344CB8AC3E}">
        <p14:creationId xmlns:p14="http://schemas.microsoft.com/office/powerpoint/2010/main" val="244022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0B65DAE-25B5-6346-9208-3C0CA186F83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54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18075-6778-EB4B-9EB3-E0A199F0F552}"/>
              </a:ext>
            </a:extLst>
          </p:cNvPr>
          <p:cNvSpPr>
            <a:spLocks noGrp="1"/>
          </p:cNvSpPr>
          <p:nvPr>
            <p:ph type="title"/>
          </p:nvPr>
        </p:nvSpPr>
        <p:spPr/>
        <p:txBody>
          <a:bodyPr/>
          <a:lstStyle/>
          <a:p>
            <a:r>
              <a:rPr lang="de-DE" dirty="0"/>
              <a:t>Nutzlos</a:t>
            </a:r>
          </a:p>
        </p:txBody>
      </p:sp>
      <p:sp>
        <p:nvSpPr>
          <p:cNvPr id="3" name="Inhaltsplatzhalter 2">
            <a:extLst>
              <a:ext uri="{FF2B5EF4-FFF2-40B4-BE49-F238E27FC236}">
                <a16:creationId xmlns:a16="http://schemas.microsoft.com/office/drawing/2014/main" id="{BC19B2E8-CC42-3340-A3E9-E3B14D03C116}"/>
              </a:ext>
            </a:extLst>
          </p:cNvPr>
          <p:cNvSpPr>
            <a:spLocks noGrp="1"/>
          </p:cNvSpPr>
          <p:nvPr>
            <p:ph idx="1"/>
          </p:nvPr>
        </p:nvSpPr>
        <p:spPr/>
        <p:txBody>
          <a:bodyPr/>
          <a:lstStyle/>
          <a:p>
            <a:pPr marL="0" indent="0">
              <a:buNone/>
            </a:pPr>
            <a:r>
              <a:rPr lang="de-DE" dirty="0"/>
              <a:t>Ein JA am 19. Mai bedeutet </a:t>
            </a:r>
          </a:p>
          <a:p>
            <a:r>
              <a:rPr lang="de-DE" dirty="0"/>
              <a:t>eine explizite Erlaubnis an unsere Politik, uns nutzlose Gesetze zu geben, uns also für nichts und wieder nichts in unserer Freiheit zu beschränken</a:t>
            </a:r>
          </a:p>
          <a:p>
            <a:r>
              <a:rPr lang="de-DE" dirty="0"/>
              <a:t>eine explizite Erlaubnis an unsere Politik, dem – angeblichen – allgemeinen Nutzen zuliebe Minderheiten zu «Bauernopfern» zu machen</a:t>
            </a:r>
          </a:p>
          <a:p>
            <a:r>
              <a:rPr lang="de-DE" dirty="0"/>
              <a:t>ein Zeichen ans Ausland, dass wir bereit sind, uns selbst zu schaden (weniger Freiheit für null zusätzlichen Nutzen = Schaden), wenn man uns unter Druck setzt</a:t>
            </a:r>
          </a:p>
          <a:p>
            <a:endParaRPr lang="de-CH" dirty="0"/>
          </a:p>
          <a:p>
            <a:pPr marL="0" indent="0">
              <a:buNone/>
            </a:pPr>
            <a:r>
              <a:rPr lang="de-DE" b="1" dirty="0"/>
              <a:t>Sogar CVP und FDP geben zu, dass das Gesetz nutzlos ist.</a:t>
            </a:r>
          </a:p>
          <a:p>
            <a:endParaRPr lang="de-CH" dirty="0"/>
          </a:p>
        </p:txBody>
      </p:sp>
    </p:spTree>
    <p:extLst>
      <p:ext uri="{BB962C8B-B14F-4D97-AF65-F5344CB8AC3E}">
        <p14:creationId xmlns:p14="http://schemas.microsoft.com/office/powerpoint/2010/main" val="213254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38E9060-08C7-B94A-809A-A489AC31F16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163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18075-6778-EB4B-9EB3-E0A199F0F552}"/>
              </a:ext>
            </a:extLst>
          </p:cNvPr>
          <p:cNvSpPr>
            <a:spLocks noGrp="1"/>
          </p:cNvSpPr>
          <p:nvPr>
            <p:ph type="title"/>
          </p:nvPr>
        </p:nvSpPr>
        <p:spPr/>
        <p:txBody>
          <a:bodyPr/>
          <a:lstStyle/>
          <a:p>
            <a:r>
              <a:rPr lang="de-DE" dirty="0"/>
              <a:t>Gefährlich</a:t>
            </a:r>
          </a:p>
        </p:txBody>
      </p:sp>
      <p:sp>
        <p:nvSpPr>
          <p:cNvPr id="3" name="Inhaltsplatzhalter 2">
            <a:extLst>
              <a:ext uri="{FF2B5EF4-FFF2-40B4-BE49-F238E27FC236}">
                <a16:creationId xmlns:a16="http://schemas.microsoft.com/office/drawing/2014/main" id="{BC19B2E8-CC42-3340-A3E9-E3B14D03C116}"/>
              </a:ext>
            </a:extLst>
          </p:cNvPr>
          <p:cNvSpPr>
            <a:spLocks noGrp="1"/>
          </p:cNvSpPr>
          <p:nvPr>
            <p:ph idx="1"/>
          </p:nvPr>
        </p:nvSpPr>
        <p:spPr/>
        <p:txBody>
          <a:bodyPr/>
          <a:lstStyle/>
          <a:p>
            <a:pPr marL="0" indent="0">
              <a:buNone/>
            </a:pPr>
            <a:r>
              <a:rPr lang="de-DE" dirty="0"/>
              <a:t>Ein JA am 19. Mai bedeutet</a:t>
            </a:r>
          </a:p>
          <a:p>
            <a:r>
              <a:rPr lang="de-DE" dirty="0"/>
              <a:t>eine Bürokratielawine für die Sicherheitsbehörden, die auf Kosten der Durchsetzung von Recht und Ordnung geht</a:t>
            </a:r>
          </a:p>
          <a:p>
            <a:r>
              <a:rPr lang="de-DE" dirty="0"/>
              <a:t>den Wegfall des dissuasiven Effektes, der vom Recht auf privaten Waffenbesitz </a:t>
            </a:r>
            <a:br>
              <a:rPr lang="de-DE" dirty="0"/>
            </a:br>
            <a:r>
              <a:rPr lang="de-DE" dirty="0"/>
              <a:t>ausgeht – insbesondere Überfälle zu Hause und «Schlafzimmerraube» nähmen markant zu</a:t>
            </a:r>
          </a:p>
        </p:txBody>
      </p:sp>
    </p:spTree>
    <p:extLst>
      <p:ext uri="{BB962C8B-B14F-4D97-AF65-F5344CB8AC3E}">
        <p14:creationId xmlns:p14="http://schemas.microsoft.com/office/powerpoint/2010/main" val="173148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80C33F3-3CBB-2649-860A-300058D5D36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393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18075-6778-EB4B-9EB3-E0A199F0F552}"/>
              </a:ext>
            </a:extLst>
          </p:cNvPr>
          <p:cNvSpPr>
            <a:spLocks noGrp="1"/>
          </p:cNvSpPr>
          <p:nvPr>
            <p:ph type="title"/>
          </p:nvPr>
        </p:nvSpPr>
        <p:spPr/>
        <p:txBody>
          <a:bodyPr/>
          <a:lstStyle/>
          <a:p>
            <a:r>
              <a:rPr lang="de-DE" dirty="0"/>
              <a:t>Antischweizerisch</a:t>
            </a:r>
          </a:p>
        </p:txBody>
      </p:sp>
      <p:sp>
        <p:nvSpPr>
          <p:cNvPr id="3" name="Inhaltsplatzhalter 2">
            <a:extLst>
              <a:ext uri="{FF2B5EF4-FFF2-40B4-BE49-F238E27FC236}">
                <a16:creationId xmlns:a16="http://schemas.microsoft.com/office/drawing/2014/main" id="{BC19B2E8-CC42-3340-A3E9-E3B14D03C116}"/>
              </a:ext>
            </a:extLst>
          </p:cNvPr>
          <p:cNvSpPr>
            <a:spLocks noGrp="1"/>
          </p:cNvSpPr>
          <p:nvPr>
            <p:ph idx="1"/>
          </p:nvPr>
        </p:nvSpPr>
        <p:spPr/>
        <p:txBody>
          <a:bodyPr/>
          <a:lstStyle/>
          <a:p>
            <a:pPr marL="0" indent="0">
              <a:buNone/>
            </a:pPr>
            <a:r>
              <a:rPr lang="de-DE" dirty="0"/>
              <a:t>Ein JA am 19. Mai bedeutet </a:t>
            </a:r>
          </a:p>
          <a:p>
            <a:r>
              <a:rPr lang="de-DE" dirty="0"/>
              <a:t>Zustimmung zu einem Staat, der den Bürger zum bewaffneten Militärdienst verpflichtet, ihm privaten Waffenbesitz aber verbietet </a:t>
            </a:r>
          </a:p>
          <a:p>
            <a:r>
              <a:rPr lang="de-DE" dirty="0"/>
              <a:t>die Zerstörung unserer bestens funktionierenden und weltweit einzigartigen </a:t>
            </a:r>
            <a:br>
              <a:rPr lang="de-DE" dirty="0"/>
            </a:br>
            <a:r>
              <a:rPr lang="de-DE" dirty="0"/>
              <a:t>«Gun Culture»</a:t>
            </a:r>
          </a:p>
          <a:p>
            <a:r>
              <a:rPr lang="de-DE" dirty="0"/>
              <a:t>die Opferung des Schönen, Einzigartigen, Traditionsreichen auf dem hässlichen Altar der – angeblichen! – Alternativlosigkeit</a:t>
            </a:r>
          </a:p>
          <a:p>
            <a:endParaRPr lang="de-DE" dirty="0"/>
          </a:p>
          <a:p>
            <a:pPr marL="0" indent="0">
              <a:buNone/>
            </a:pPr>
            <a:endParaRPr lang="de-DE" dirty="0"/>
          </a:p>
        </p:txBody>
      </p:sp>
    </p:spTree>
    <p:extLst>
      <p:ext uri="{BB962C8B-B14F-4D97-AF65-F5344CB8AC3E}">
        <p14:creationId xmlns:p14="http://schemas.microsoft.com/office/powerpoint/2010/main" val="271245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Inhaltsverzeichnis</a:t>
            </a:r>
          </a:p>
        </p:txBody>
      </p:sp>
      <p:sp>
        <p:nvSpPr>
          <p:cNvPr id="3" name="Content Placeholder 2"/>
          <p:cNvSpPr>
            <a:spLocks noGrp="1"/>
          </p:cNvSpPr>
          <p:nvPr>
            <p:ph idx="1"/>
          </p:nvPr>
        </p:nvSpPr>
        <p:spPr/>
        <p:txBody>
          <a:bodyPr/>
          <a:lstStyle/>
          <a:p>
            <a:pPr marL="0" indent="0">
              <a:buNone/>
              <a:tabLst>
                <a:tab pos="1141413" algn="l"/>
              </a:tabLst>
            </a:pPr>
            <a:r>
              <a:rPr lang="de-CH" sz="1800" b="1" dirty="0">
                <a:solidFill>
                  <a:srgbClr val="E3001B"/>
                </a:solidFill>
              </a:rPr>
              <a:t>Folie 5</a:t>
            </a:r>
            <a:r>
              <a:rPr lang="de-CH" sz="1800" dirty="0">
                <a:solidFill>
                  <a:srgbClr val="E3001B"/>
                </a:solidFill>
              </a:rPr>
              <a:t> 	</a:t>
            </a:r>
            <a:r>
              <a:rPr lang="de-CH" dirty="0"/>
              <a:t>Der «pragmatische Kompromiss» im Überblick 1/2</a:t>
            </a:r>
          </a:p>
          <a:p>
            <a:pPr marL="0" indent="0">
              <a:buNone/>
              <a:tabLst>
                <a:tab pos="1141413" algn="l"/>
              </a:tabLst>
            </a:pPr>
            <a:r>
              <a:rPr lang="de-CH" sz="1800" b="1" dirty="0">
                <a:solidFill>
                  <a:srgbClr val="E3001B"/>
                </a:solidFill>
              </a:rPr>
              <a:t>Folie 9</a:t>
            </a:r>
            <a:r>
              <a:rPr lang="de-CH" sz="1800" dirty="0">
                <a:solidFill>
                  <a:srgbClr val="E3001B"/>
                </a:solidFill>
              </a:rPr>
              <a:t> 	</a:t>
            </a:r>
            <a:r>
              <a:rPr lang="de-CH" dirty="0"/>
              <a:t>Der «pragmatische Kompromiss» im Überblick 2/2</a:t>
            </a:r>
          </a:p>
          <a:p>
            <a:pPr marL="0" indent="0">
              <a:buNone/>
              <a:tabLst>
                <a:tab pos="1141413" algn="l"/>
              </a:tabLst>
            </a:pPr>
            <a:r>
              <a:rPr lang="de-CH" sz="1800" b="1" dirty="0">
                <a:solidFill>
                  <a:srgbClr val="E3001B"/>
                </a:solidFill>
              </a:rPr>
              <a:t>Folie 11</a:t>
            </a:r>
            <a:r>
              <a:rPr lang="de-CH" sz="1800" dirty="0">
                <a:solidFill>
                  <a:srgbClr val="E3001B"/>
                </a:solidFill>
              </a:rPr>
              <a:t> 	</a:t>
            </a:r>
            <a:r>
              <a:rPr lang="de-CH" dirty="0"/>
              <a:t>Warum die Vorlage </a:t>
            </a:r>
            <a:r>
              <a:rPr lang="de-CH" b="1" dirty="0"/>
              <a:t>unrecht</a:t>
            </a:r>
            <a:r>
              <a:rPr lang="de-CH" dirty="0"/>
              <a:t> ist</a:t>
            </a:r>
          </a:p>
          <a:p>
            <a:pPr marL="0" indent="0">
              <a:buNone/>
              <a:tabLst>
                <a:tab pos="1141413" algn="l"/>
              </a:tabLst>
            </a:pPr>
            <a:r>
              <a:rPr lang="de-CH" sz="1800" b="1" dirty="0">
                <a:solidFill>
                  <a:srgbClr val="E3001B"/>
                </a:solidFill>
              </a:rPr>
              <a:t>Folie 13</a:t>
            </a:r>
            <a:r>
              <a:rPr lang="de-CH" sz="1800" dirty="0">
                <a:solidFill>
                  <a:srgbClr val="E3001B"/>
                </a:solidFill>
              </a:rPr>
              <a:t> 	</a:t>
            </a:r>
            <a:r>
              <a:rPr lang="de-CH" dirty="0"/>
              <a:t>Warum die Vorlage </a:t>
            </a:r>
            <a:r>
              <a:rPr lang="de-CH" b="1" dirty="0"/>
              <a:t>freiheitsfeindlich</a:t>
            </a:r>
            <a:r>
              <a:rPr lang="de-CH" dirty="0"/>
              <a:t> ist</a:t>
            </a:r>
          </a:p>
          <a:p>
            <a:pPr marL="0" indent="0">
              <a:buNone/>
              <a:tabLst>
                <a:tab pos="1141413" algn="l"/>
              </a:tabLst>
            </a:pPr>
            <a:r>
              <a:rPr lang="de-CH" sz="1800" b="1" dirty="0">
                <a:solidFill>
                  <a:srgbClr val="E3001B"/>
                </a:solidFill>
              </a:rPr>
              <a:t>Folie 15</a:t>
            </a:r>
            <a:r>
              <a:rPr lang="de-CH" sz="1800" dirty="0">
                <a:solidFill>
                  <a:srgbClr val="E3001B"/>
                </a:solidFill>
              </a:rPr>
              <a:t> 	</a:t>
            </a:r>
            <a:r>
              <a:rPr lang="de-CH" dirty="0"/>
              <a:t>Warum die Vorlage </a:t>
            </a:r>
            <a:r>
              <a:rPr lang="de-CH" b="1" dirty="0"/>
              <a:t>nutzlos</a:t>
            </a:r>
            <a:r>
              <a:rPr lang="de-CH" dirty="0"/>
              <a:t> ist</a:t>
            </a:r>
          </a:p>
          <a:p>
            <a:pPr marL="0" indent="0">
              <a:buNone/>
              <a:tabLst>
                <a:tab pos="1141413" algn="l"/>
              </a:tabLst>
            </a:pPr>
            <a:r>
              <a:rPr lang="de-CH" sz="1800" b="1" dirty="0">
                <a:solidFill>
                  <a:srgbClr val="E3001B"/>
                </a:solidFill>
              </a:rPr>
              <a:t>Folie 17</a:t>
            </a:r>
            <a:r>
              <a:rPr lang="de-CH" sz="1800" dirty="0">
                <a:solidFill>
                  <a:srgbClr val="E3001B"/>
                </a:solidFill>
              </a:rPr>
              <a:t> 	</a:t>
            </a:r>
            <a:r>
              <a:rPr lang="de-CH" dirty="0"/>
              <a:t>Warum die Vorlage </a:t>
            </a:r>
            <a:r>
              <a:rPr lang="de-CH" b="1" dirty="0"/>
              <a:t>gefährlich</a:t>
            </a:r>
            <a:r>
              <a:rPr lang="de-CH" dirty="0"/>
              <a:t> ist</a:t>
            </a:r>
          </a:p>
          <a:p>
            <a:pPr marL="0" indent="0">
              <a:buNone/>
              <a:tabLst>
                <a:tab pos="1141413" algn="l"/>
              </a:tabLst>
            </a:pPr>
            <a:r>
              <a:rPr lang="de-CH" sz="1800" b="1" dirty="0">
                <a:solidFill>
                  <a:srgbClr val="E3001B"/>
                </a:solidFill>
              </a:rPr>
              <a:t>Folie 19</a:t>
            </a:r>
            <a:r>
              <a:rPr lang="de-CH" sz="1800" dirty="0">
                <a:solidFill>
                  <a:srgbClr val="E3001B"/>
                </a:solidFill>
              </a:rPr>
              <a:t> 	</a:t>
            </a:r>
            <a:r>
              <a:rPr lang="de-CH" dirty="0"/>
              <a:t>Warum die Vorlage </a:t>
            </a:r>
            <a:r>
              <a:rPr lang="de-CH" b="1" dirty="0"/>
              <a:t>antischweizerisch</a:t>
            </a:r>
            <a:r>
              <a:rPr lang="de-CH" dirty="0"/>
              <a:t> ist</a:t>
            </a:r>
          </a:p>
          <a:p>
            <a:pPr marL="0" indent="0">
              <a:buNone/>
              <a:tabLst>
                <a:tab pos="1141413" algn="l"/>
              </a:tabLst>
            </a:pPr>
            <a:r>
              <a:rPr lang="de-CH" sz="1800" b="1" dirty="0">
                <a:solidFill>
                  <a:srgbClr val="E3001B"/>
                </a:solidFill>
              </a:rPr>
              <a:t>Folie 20</a:t>
            </a:r>
            <a:r>
              <a:rPr lang="de-CH" sz="1800" dirty="0">
                <a:solidFill>
                  <a:srgbClr val="E3001B"/>
                </a:solidFill>
              </a:rPr>
              <a:t> 	</a:t>
            </a:r>
            <a:r>
              <a:rPr lang="de-CH" dirty="0"/>
              <a:t>Und Schengen?</a:t>
            </a:r>
          </a:p>
        </p:txBody>
      </p:sp>
    </p:spTree>
    <p:extLst>
      <p:ext uri="{BB962C8B-B14F-4D97-AF65-F5344CB8AC3E}">
        <p14:creationId xmlns:p14="http://schemas.microsoft.com/office/powerpoint/2010/main" val="56283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18075-6778-EB4B-9EB3-E0A199F0F552}"/>
              </a:ext>
            </a:extLst>
          </p:cNvPr>
          <p:cNvSpPr>
            <a:spLocks noGrp="1"/>
          </p:cNvSpPr>
          <p:nvPr>
            <p:ph type="title"/>
          </p:nvPr>
        </p:nvSpPr>
        <p:spPr/>
        <p:txBody>
          <a:bodyPr/>
          <a:lstStyle/>
          <a:p>
            <a:r>
              <a:rPr lang="de-DE" dirty="0"/>
              <a:t>Und Schengen?</a:t>
            </a:r>
          </a:p>
        </p:txBody>
      </p:sp>
      <p:sp>
        <p:nvSpPr>
          <p:cNvPr id="3" name="Inhaltsplatzhalter 2">
            <a:extLst>
              <a:ext uri="{FF2B5EF4-FFF2-40B4-BE49-F238E27FC236}">
                <a16:creationId xmlns:a16="http://schemas.microsoft.com/office/drawing/2014/main" id="{BC19B2E8-CC42-3340-A3E9-E3B14D03C116}"/>
              </a:ext>
            </a:extLst>
          </p:cNvPr>
          <p:cNvSpPr>
            <a:spLocks noGrp="1"/>
          </p:cNvSpPr>
          <p:nvPr>
            <p:ph idx="1"/>
          </p:nvPr>
        </p:nvSpPr>
        <p:spPr/>
        <p:txBody>
          <a:bodyPr/>
          <a:lstStyle/>
          <a:p>
            <a:r>
              <a:rPr lang="de-DE" dirty="0"/>
              <a:t>Die Schützen haben 2005 das Referendum gegen den Schengen-Beitritt nicht unterstützt. Auch jetzt spricht sich die IGS explizit für den Verblieb im Schengen-Raum aus. </a:t>
            </a:r>
          </a:p>
          <a:p>
            <a:r>
              <a:rPr lang="de-DE" dirty="0"/>
              <a:t>Die Ausschluss-Szenarien der Gegner sind schlechte Statthalter für eigentliche Argumente. Sie widersprechen jeglicher politischer und wirtschaftlicher Realität.</a:t>
            </a:r>
          </a:p>
          <a:p>
            <a:pPr>
              <a:buFontTx/>
              <a:buChar char="-"/>
            </a:pPr>
            <a:endParaRPr lang="de-DE" dirty="0"/>
          </a:p>
          <a:p>
            <a:pPr marL="0" indent="0">
              <a:buNone/>
            </a:pPr>
            <a:r>
              <a:rPr lang="de-DE" b="1" dirty="0"/>
              <a:t>«Die Schengen-Drohung ist geradezu bizarr. Der Entscheid über die Weiterführung des Abkommens ist ein politischer, kein juristischer. Die EU hat jedes Interesse daran, dass die Schweiz im Schengen-Raum verbleibt.» </a:t>
            </a:r>
            <a:r>
              <a:rPr lang="de-DE" dirty="0"/>
              <a:t>Dr. Andreas </a:t>
            </a:r>
            <a:r>
              <a:rPr lang="de-DE"/>
              <a:t>Burckhardt, Mitglied </a:t>
            </a:r>
            <a:r>
              <a:rPr lang="de-DE" dirty="0"/>
              <a:t>des Vorstands von </a:t>
            </a:r>
            <a:r>
              <a:rPr lang="de-DE" dirty="0" err="1"/>
              <a:t>economiesuisse</a:t>
            </a:r>
            <a:r>
              <a:rPr lang="de-DE" dirty="0"/>
              <a:t> und Mitglied des Referendumskomitees</a:t>
            </a:r>
          </a:p>
        </p:txBody>
      </p:sp>
    </p:spTree>
    <p:extLst>
      <p:ext uri="{BB962C8B-B14F-4D97-AF65-F5344CB8AC3E}">
        <p14:creationId xmlns:p14="http://schemas.microsoft.com/office/powerpoint/2010/main" val="403513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4ED50-7CC2-A946-9009-EC9F40BE5020}"/>
              </a:ext>
            </a:extLst>
          </p:cNvPr>
          <p:cNvSpPr>
            <a:spLocks noGrp="1"/>
          </p:cNvSpPr>
          <p:nvPr>
            <p:ph type="ctrTitle"/>
          </p:nvPr>
        </p:nvSpPr>
        <p:spPr>
          <a:xfrm>
            <a:off x="673099" y="1294821"/>
            <a:ext cx="6612283" cy="1770063"/>
          </a:xfrm>
        </p:spPr>
        <p:txBody>
          <a:bodyPr/>
          <a:lstStyle/>
          <a:p>
            <a:r>
              <a:rPr lang="de-DE" dirty="0"/>
              <a:t>Herzlichen Dank für Ihre Aufmerksamkeit</a:t>
            </a:r>
          </a:p>
        </p:txBody>
      </p:sp>
      <p:sp>
        <p:nvSpPr>
          <p:cNvPr id="3" name="Untertitel 2">
            <a:extLst>
              <a:ext uri="{FF2B5EF4-FFF2-40B4-BE49-F238E27FC236}">
                <a16:creationId xmlns:a16="http://schemas.microsoft.com/office/drawing/2014/main" id="{E7376CE1-FC1D-984A-995B-CC6526AF364A}"/>
              </a:ext>
            </a:extLst>
          </p:cNvPr>
          <p:cNvSpPr>
            <a:spLocks noGrp="1"/>
          </p:cNvSpPr>
          <p:nvPr>
            <p:ph type="subTitle" idx="1"/>
          </p:nvPr>
        </p:nvSpPr>
        <p:spPr/>
        <p:txBody>
          <a:bodyPr/>
          <a:lstStyle/>
          <a:p>
            <a:r>
              <a:rPr lang="de-DE" dirty="0"/>
              <a:t> </a:t>
            </a:r>
          </a:p>
        </p:txBody>
      </p:sp>
    </p:spTree>
    <p:extLst>
      <p:ext uri="{BB962C8B-B14F-4D97-AF65-F5344CB8AC3E}">
        <p14:creationId xmlns:p14="http://schemas.microsoft.com/office/powerpoint/2010/main" val="2581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6C293BA-9454-6641-995D-A38A8CA92096}"/>
              </a:ext>
            </a:extLst>
          </p:cNvPr>
          <p:cNvPicPr>
            <a:picLocks noChangeAspect="1"/>
          </p:cNvPicPr>
          <p:nvPr/>
        </p:nvPicPr>
        <p:blipFill>
          <a:blip r:embed="rId3"/>
          <a:stretch>
            <a:fillRect/>
          </a:stretch>
        </p:blipFill>
        <p:spPr>
          <a:xfrm>
            <a:off x="0" y="1002890"/>
            <a:ext cx="12192000" cy="4852219"/>
          </a:xfrm>
          <a:prstGeom prst="rect">
            <a:avLst/>
          </a:prstGeom>
        </p:spPr>
      </p:pic>
    </p:spTree>
    <p:extLst>
      <p:ext uri="{BB962C8B-B14F-4D97-AF65-F5344CB8AC3E}">
        <p14:creationId xmlns:p14="http://schemas.microsoft.com/office/powerpoint/2010/main" val="318056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271593B-E469-C649-A738-CAEFD53787D0}"/>
              </a:ext>
            </a:extLst>
          </p:cNvPr>
          <p:cNvPicPr>
            <a:picLocks noChangeAspect="1"/>
          </p:cNvPicPr>
          <p:nvPr/>
        </p:nvPicPr>
        <p:blipFill>
          <a:blip r:embed="rId3"/>
          <a:stretch>
            <a:fillRect/>
          </a:stretch>
        </p:blipFill>
        <p:spPr>
          <a:xfrm>
            <a:off x="0" y="1002890"/>
            <a:ext cx="12192000" cy="4852219"/>
          </a:xfrm>
          <a:prstGeom prst="rect">
            <a:avLst/>
          </a:prstGeom>
        </p:spPr>
      </p:pic>
    </p:spTree>
    <p:extLst>
      <p:ext uri="{BB962C8B-B14F-4D97-AF65-F5344CB8AC3E}">
        <p14:creationId xmlns:p14="http://schemas.microsoft.com/office/powerpoint/2010/main" val="337228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Der «pragmatische Kompromiss» im Überblick 1/2</a:t>
            </a:r>
          </a:p>
        </p:txBody>
      </p:sp>
      <p:sp>
        <p:nvSpPr>
          <p:cNvPr id="3" name="Content Placeholder 2"/>
          <p:cNvSpPr>
            <a:spLocks noGrp="1"/>
          </p:cNvSpPr>
          <p:nvPr>
            <p:ph idx="1"/>
          </p:nvPr>
        </p:nvSpPr>
        <p:spPr/>
        <p:txBody>
          <a:bodyPr/>
          <a:lstStyle/>
          <a:p>
            <a:pPr marL="0" indent="0">
              <a:buNone/>
            </a:pPr>
            <a:r>
              <a:rPr lang="de-CH" dirty="0"/>
              <a:t>Was kommt bei einem JA am 19. Mai auf uns zu?</a:t>
            </a:r>
          </a:p>
          <a:p>
            <a:pPr marL="0" indent="0">
              <a:buNone/>
            </a:pPr>
            <a:br>
              <a:rPr lang="de-CH" dirty="0"/>
            </a:br>
            <a:r>
              <a:rPr lang="de-CH" dirty="0"/>
              <a:t>Sofort: </a:t>
            </a:r>
          </a:p>
          <a:p>
            <a:r>
              <a:rPr lang="de-CH" dirty="0"/>
              <a:t>Verbot halbautomatischer Gewehre, inklusive ziviler </a:t>
            </a:r>
            <a:r>
              <a:rPr lang="de-CH" dirty="0" err="1"/>
              <a:t>Stgw</a:t>
            </a:r>
            <a:r>
              <a:rPr lang="de-CH" dirty="0"/>
              <a:t> 57 und 90, mit Magazinen mit über 10 Schuss </a:t>
            </a:r>
            <a:r>
              <a:rPr lang="de-CH" sz="1600" dirty="0"/>
              <a:t>(Erhalt nur noch gegen Ausnahmebewilligung, unter strengen Auflagen)</a:t>
            </a:r>
          </a:p>
          <a:p>
            <a:r>
              <a:rPr lang="de-CH" dirty="0"/>
              <a:t>Verbot halbautomatischer Pistolen mit Magazinen mit über 20 Schuss </a:t>
            </a:r>
            <a:r>
              <a:rPr lang="de-CH" sz="1600" dirty="0"/>
              <a:t>(Erhalt nur noch gegen Ausnahmebewilligung, unter strengen Auflagen)</a:t>
            </a:r>
          </a:p>
          <a:p>
            <a:r>
              <a:rPr lang="de-CH" dirty="0"/>
              <a:t>Verbot der zu Halbautomaten umgebauten Ordonnanz-Vollautomaten </a:t>
            </a:r>
            <a:r>
              <a:rPr lang="de-CH" sz="1600" dirty="0"/>
              <a:t>(unabhängig von der Magazingrösse)</a:t>
            </a:r>
          </a:p>
          <a:p>
            <a:r>
              <a:rPr lang="de-CH" dirty="0"/>
              <a:t>Einführung der Bedürfnisnachweispflicht </a:t>
            </a:r>
            <a:r>
              <a:rPr lang="de-CH" sz="1600" dirty="0"/>
              <a:t>(vom Volk am 13. Februar 2011 abgelehnt)</a:t>
            </a:r>
          </a:p>
          <a:p>
            <a:r>
              <a:rPr lang="de-CH" dirty="0"/>
              <a:t>Einführung der Nachregistrierungspflicht </a:t>
            </a:r>
            <a:r>
              <a:rPr lang="de-CH" sz="1600" dirty="0"/>
              <a:t>(vom Volk am 13. Februar 2011 abgelehnt)</a:t>
            </a:r>
          </a:p>
        </p:txBody>
      </p:sp>
    </p:spTree>
    <p:extLst>
      <p:ext uri="{BB962C8B-B14F-4D97-AF65-F5344CB8AC3E}">
        <p14:creationId xmlns:p14="http://schemas.microsoft.com/office/powerpoint/2010/main" val="405154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12F3BD14-FDD3-FD4C-BF88-9787AC5D0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spTree>
    <p:extLst>
      <p:ext uri="{BB962C8B-B14F-4D97-AF65-F5344CB8AC3E}">
        <p14:creationId xmlns:p14="http://schemas.microsoft.com/office/powerpoint/2010/main" val="142934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2">
            <a:extLst>
              <a:ext uri="{FF2B5EF4-FFF2-40B4-BE49-F238E27FC236}">
                <a16:creationId xmlns:a16="http://schemas.microsoft.com/office/drawing/2014/main" id="{CD5CCFAE-223C-2E4A-AFC5-7F1A3E97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spTree>
    <p:extLst>
      <p:ext uri="{BB962C8B-B14F-4D97-AF65-F5344CB8AC3E}">
        <p14:creationId xmlns:p14="http://schemas.microsoft.com/office/powerpoint/2010/main" val="58677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E958C1D4-E177-C542-989A-5BD31A3F1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spTree>
    <p:extLst>
      <p:ext uri="{BB962C8B-B14F-4D97-AF65-F5344CB8AC3E}">
        <p14:creationId xmlns:p14="http://schemas.microsoft.com/office/powerpoint/2010/main" val="327333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Der «pragmatische Kompromiss» im Überblick 2/2</a:t>
            </a:r>
          </a:p>
        </p:txBody>
      </p:sp>
      <p:sp>
        <p:nvSpPr>
          <p:cNvPr id="3" name="Content Placeholder 2"/>
          <p:cNvSpPr>
            <a:spLocks noGrp="1"/>
          </p:cNvSpPr>
          <p:nvPr>
            <p:ph idx="1"/>
          </p:nvPr>
        </p:nvSpPr>
        <p:spPr/>
        <p:txBody>
          <a:bodyPr/>
          <a:lstStyle/>
          <a:p>
            <a:pPr marL="0" indent="0">
              <a:buNone/>
            </a:pPr>
            <a:r>
              <a:rPr lang="de-CH" dirty="0"/>
              <a:t>Bleibt es bei diesen – so inakzeptablen wie unnötigen – Verschärfungen?</a:t>
            </a:r>
          </a:p>
          <a:p>
            <a:pPr marL="0" indent="0">
              <a:buNone/>
            </a:pPr>
            <a:r>
              <a:rPr lang="de-CH" sz="3000" b="1" dirty="0">
                <a:solidFill>
                  <a:srgbClr val="E3001B"/>
                </a:solidFill>
              </a:rPr>
              <a:t>Nein.</a:t>
            </a:r>
            <a:br>
              <a:rPr lang="de-CH" sz="3000" dirty="0">
                <a:solidFill>
                  <a:srgbClr val="E3001B"/>
                </a:solidFill>
              </a:rPr>
            </a:br>
            <a:endParaRPr lang="de-CH" sz="3000" dirty="0">
              <a:solidFill>
                <a:srgbClr val="E3001B"/>
              </a:solidFill>
            </a:endParaRPr>
          </a:p>
          <a:p>
            <a:pPr marL="227013" lvl="1" indent="-215900"/>
            <a:r>
              <a:rPr lang="de-CH" dirty="0"/>
              <a:t>Artikel 17 der EU-Waffenrichtlinie enthält einen Passus, bei dem es sich de facto um einen automatischen, alle fünf Jahre greifenden </a:t>
            </a:r>
            <a:r>
              <a:rPr lang="de-CH" dirty="0" err="1"/>
              <a:t>Verschärfungsmechanismus</a:t>
            </a:r>
            <a:r>
              <a:rPr lang="de-CH" dirty="0"/>
              <a:t> handelt</a:t>
            </a:r>
          </a:p>
          <a:p>
            <a:pPr marL="227013" lvl="1" indent="-215900"/>
            <a:r>
              <a:rPr lang="de-CH" dirty="0"/>
              <a:t>Die erste «</a:t>
            </a:r>
            <a:r>
              <a:rPr lang="de-CH" dirty="0" err="1"/>
              <a:t>Verschärfungsrunde</a:t>
            </a:r>
            <a:r>
              <a:rPr lang="de-CH" dirty="0"/>
              <a:t>» wird ca. 2022 erfolgen, die nächste ca. 2027</a:t>
            </a:r>
          </a:p>
          <a:p>
            <a:pPr marL="227013" lvl="1" indent="-215900"/>
            <a:r>
              <a:rPr lang="de-CH" dirty="0"/>
              <a:t>Sehr wahrscheinlich schon 2022, spätestens aber 2027 werden</a:t>
            </a:r>
          </a:p>
          <a:p>
            <a:pPr marL="454025" lvl="2"/>
            <a:r>
              <a:rPr lang="de-CH" dirty="0"/>
              <a:t>das </a:t>
            </a:r>
            <a:r>
              <a:rPr lang="de-CH" b="1" dirty="0"/>
              <a:t>absolute</a:t>
            </a:r>
            <a:r>
              <a:rPr lang="de-CH" dirty="0"/>
              <a:t> Halbautomatenverbot für Private und</a:t>
            </a:r>
          </a:p>
          <a:p>
            <a:pPr marL="454025" lvl="2"/>
            <a:r>
              <a:rPr lang="de-CH" dirty="0"/>
              <a:t>psychologisch-medizinische Tests als Grundvoraussetzung für den Besitz von jeglicher Art von Feuerwaffen </a:t>
            </a:r>
          </a:p>
          <a:p>
            <a:pPr marL="11113" lvl="1" indent="0">
              <a:buNone/>
            </a:pPr>
            <a:r>
              <a:rPr lang="de-CH" dirty="0"/>
              <a:t>   kommen</a:t>
            </a:r>
          </a:p>
          <a:p>
            <a:pPr marL="0" indent="0">
              <a:buNone/>
            </a:pPr>
            <a:r>
              <a:rPr lang="de-CH" dirty="0"/>
              <a:t>	</a:t>
            </a:r>
          </a:p>
        </p:txBody>
      </p:sp>
    </p:spTree>
    <p:extLst>
      <p:ext uri="{BB962C8B-B14F-4D97-AF65-F5344CB8AC3E}">
        <p14:creationId xmlns:p14="http://schemas.microsoft.com/office/powerpoint/2010/main" val="352672325"/>
      </p:ext>
    </p:extLst>
  </p:cSld>
  <p:clrMapOvr>
    <a:masterClrMapping/>
  </p:clrMapOvr>
</p:sld>
</file>

<file path=ppt/theme/theme1.xml><?xml version="1.0" encoding="utf-8"?>
<a:theme xmlns:a="http://schemas.openxmlformats.org/drawingml/2006/main" name="Office-Design">
  <a:themeElements>
    <a:clrScheme name="PROTELL">
      <a:dk1>
        <a:srgbClr val="313A3E"/>
      </a:dk1>
      <a:lt1>
        <a:srgbClr val="FFFFFF"/>
      </a:lt1>
      <a:dk2>
        <a:srgbClr val="313A3E"/>
      </a:dk2>
      <a:lt2>
        <a:srgbClr val="E7E6E6"/>
      </a:lt2>
      <a:accent1>
        <a:srgbClr val="CE222D"/>
      </a:accent1>
      <a:accent2>
        <a:srgbClr val="8C989C"/>
      </a:accent2>
      <a:accent3>
        <a:srgbClr val="3F7183"/>
      </a:accent3>
      <a:accent4>
        <a:srgbClr val="A1AEB2"/>
      </a:accent4>
      <a:accent5>
        <a:srgbClr val="42575F"/>
      </a:accent5>
      <a:accent6>
        <a:srgbClr val="A1AEB2"/>
      </a:accent6>
      <a:hlink>
        <a:srgbClr val="313A3E"/>
      </a:hlink>
      <a:folHlink>
        <a:srgbClr val="313A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svorlage" id="{6154B604-8852-407F-81AC-F2669DED2C84}" vid="{375396FC-6522-4227-BD6D-679E67D8657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Kurzvorstellung v1</Template>
  <TotalTime>0</TotalTime>
  <Words>2717</Words>
  <Application>Microsoft Office PowerPoint</Application>
  <PresentationFormat>Breitbild</PresentationFormat>
  <Paragraphs>135</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Symbol</vt:lpstr>
      <vt:lpstr>Wingdings</vt:lpstr>
      <vt:lpstr>Office-Design</vt:lpstr>
      <vt:lpstr>Entwaffnung ist kein Kompromiss…</vt:lpstr>
      <vt:lpstr>Inhaltsverzeichnis</vt:lpstr>
      <vt:lpstr>PowerPoint-Präsentation</vt:lpstr>
      <vt:lpstr>PowerPoint-Präsentation</vt:lpstr>
      <vt:lpstr>Der «pragmatische Kompromiss» im Überblick 1/2</vt:lpstr>
      <vt:lpstr>PowerPoint-Präsentation</vt:lpstr>
      <vt:lpstr>PowerPoint-Präsentation</vt:lpstr>
      <vt:lpstr>PowerPoint-Präsentation</vt:lpstr>
      <vt:lpstr>Der «pragmatische Kompromiss» im Überblick 2/2</vt:lpstr>
      <vt:lpstr>PowerPoint-Präsentation</vt:lpstr>
      <vt:lpstr>Unrecht</vt:lpstr>
      <vt:lpstr>PowerPoint-Präsentation</vt:lpstr>
      <vt:lpstr>Freiheitsfeindlich</vt:lpstr>
      <vt:lpstr>PowerPoint-Präsentation</vt:lpstr>
      <vt:lpstr>Nutzlos</vt:lpstr>
      <vt:lpstr>PowerPoint-Präsentation</vt:lpstr>
      <vt:lpstr>Gefährlich</vt:lpstr>
      <vt:lpstr>PowerPoint-Präsentation</vt:lpstr>
      <vt:lpstr>Antischweizerisch</vt:lpstr>
      <vt:lpstr>Und Schengen?</vt:lpstr>
      <vt:lpstr>Herzlichen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Jauch</dc:creator>
  <cp:lastModifiedBy>Sonja Egli</cp:lastModifiedBy>
  <cp:revision>270</cp:revision>
  <cp:lastPrinted>2019-02-25T16:01:53Z</cp:lastPrinted>
  <dcterms:created xsi:type="dcterms:W3CDTF">2018-01-10T09:26:07Z</dcterms:created>
  <dcterms:modified xsi:type="dcterms:W3CDTF">2019-04-04T11:50:56Z</dcterms:modified>
</cp:coreProperties>
</file>